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5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56">
          <p15:clr>
            <a:srgbClr val="A4A3A4"/>
          </p15:clr>
        </p15:guide>
      </p15:sldGuideLst>
    </p:ext>
    <p:ext uri="GoogleSlidesCustomDataVersion2">
      <go:slidesCustomData xmlns:go="http://customooxmlschemas.google.com/" r:id="rId40" roundtripDataSignature="AMtx7mhhQX81ezgccgVc5CceV+YKix/ZE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56"/>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 name="Shape 19"/>
        <p:cNvGrpSpPr/>
        <p:nvPr/>
      </p:nvGrpSpPr>
      <p:grpSpPr>
        <a:xfrm>
          <a:off x="0" y="0"/>
          <a:ext cx="0" cy="0"/>
          <a:chOff x="0" y="0"/>
          <a:chExt cx="0" cy="0"/>
        </a:xfrm>
      </p:grpSpPr>
      <p:sp>
        <p:nvSpPr>
          <p:cNvPr id="20" name="Google Shape;2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 name="Google Shape;2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3a56cdaa22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g33a56cdaa22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g33a56cdaa22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3a56cdaa22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g33a56cdaa22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g33a56cdaa22_0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3a56cdaa22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g33a56cdaa22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33a56cdaa22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3a5f4e4c33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3a5f4e4c33_0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g33a5f4e4c33_0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3a2e1f7aaa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33a2e1f7aaa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3a911b85b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High False Positives &amp; False Negatives:</a:t>
            </a:r>
            <a:endParaRPr/>
          </a:p>
          <a:p>
            <a:pPr indent="0" lvl="0" marL="0" rtl="0" algn="l">
              <a:spcBef>
                <a:spcPts val="0"/>
              </a:spcBef>
              <a:spcAft>
                <a:spcPts val="0"/>
              </a:spcAft>
              <a:buNone/>
            </a:pPr>
            <a:r>
              <a:rPr lang="en-US"/>
              <a:t>There are a significant number of misclassifications in both categories.</a:t>
            </a:r>
            <a:endParaRPr/>
          </a:p>
          <a:p>
            <a:pPr indent="0" lvl="0" marL="0" rtl="0" algn="l">
              <a:spcBef>
                <a:spcPts val="0"/>
              </a:spcBef>
              <a:spcAft>
                <a:spcPts val="0"/>
              </a:spcAft>
              <a:buNone/>
            </a:pPr>
            <a:r>
              <a:rPr lang="en-US"/>
              <a:t>FP (1118) means that many actual negative samples are being misclassified as</a:t>
            </a:r>
            <a:endParaRPr/>
          </a:p>
          <a:p>
            <a:pPr indent="0" lvl="0" marL="0" rtl="0" algn="l">
              <a:spcBef>
                <a:spcPts val="0"/>
              </a:spcBef>
              <a:spcAft>
                <a:spcPts val="0"/>
              </a:spcAft>
              <a:buNone/>
            </a:pPr>
            <a:r>
              <a:rPr lang="en-US"/>
              <a:t>positive.</a:t>
            </a:r>
            <a:endParaRPr/>
          </a:p>
          <a:p>
            <a:pPr indent="0" lvl="0" marL="0" rtl="0" algn="l">
              <a:spcBef>
                <a:spcPts val="0"/>
              </a:spcBef>
              <a:spcAft>
                <a:spcPts val="0"/>
              </a:spcAft>
              <a:buNone/>
            </a:pPr>
            <a:r>
              <a:rPr lang="en-US"/>
              <a:t>FN (1096) indicates that many actual positive samples are being misclassified as</a:t>
            </a:r>
            <a:endParaRPr/>
          </a:p>
          <a:p>
            <a:pPr indent="0" lvl="0" marL="0" rtl="0" algn="l">
              <a:spcBef>
                <a:spcPts val="0"/>
              </a:spcBef>
              <a:spcAft>
                <a:spcPts val="0"/>
              </a:spcAft>
              <a:buNone/>
            </a:pPr>
            <a:r>
              <a:rPr lang="en-US"/>
              <a:t>negative.</a:t>
            </a:r>
            <a:endParaRPr/>
          </a:p>
          <a:p>
            <a:pPr indent="0" lvl="0" marL="0" rtl="0" algn="l">
              <a:spcBef>
                <a:spcPts val="0"/>
              </a:spcBef>
              <a:spcAft>
                <a:spcPts val="0"/>
              </a:spcAft>
              <a:buNone/>
            </a:pPr>
            <a:r>
              <a:rPr lang="en-US"/>
              <a:t>This suggests that the model might have trouble distinguishing between classes,</a:t>
            </a:r>
            <a:endParaRPr/>
          </a:p>
          <a:p>
            <a:pPr indent="0" lvl="0" marL="0" rtl="0" algn="l">
              <a:spcBef>
                <a:spcPts val="0"/>
              </a:spcBef>
              <a:spcAft>
                <a:spcPts val="0"/>
              </a:spcAft>
              <a:buNone/>
            </a:pPr>
            <a:r>
              <a:rPr lang="en-US"/>
              <a:t>possibly due to thresholding issues.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34" name="Google Shape;134;g33a911b85b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3a911b85b8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Updated target size:</a:t>
            </a:r>
            <a:endParaRPr/>
          </a:p>
          <a:p>
            <a:pPr indent="0" lvl="0" marL="0" rtl="0" algn="l">
              <a:spcBef>
                <a:spcPts val="0"/>
              </a:spcBef>
              <a:spcAft>
                <a:spcPts val="0"/>
              </a:spcAft>
              <a:buClr>
                <a:schemeClr val="dk1"/>
              </a:buClr>
              <a:buSzPts val="1100"/>
              <a:buFont typeface="Arial"/>
              <a:buNone/>
            </a:pPr>
            <a:r>
              <a:rPr lang="en-US"/>
              <a:t>Changed the input image size from 64x64 to 128x128 in the ImageDataGenerator</a:t>
            </a:r>
            <a:endParaRPr/>
          </a:p>
          <a:p>
            <a:pPr indent="0" lvl="0" marL="0" rtl="0" algn="l">
              <a:spcBef>
                <a:spcPts val="0"/>
              </a:spcBef>
              <a:spcAft>
                <a:spcPts val="0"/>
              </a:spcAft>
              <a:buClr>
                <a:schemeClr val="dk1"/>
              </a:buClr>
              <a:buSzPts val="1100"/>
              <a:buFont typeface="Arial"/>
              <a:buNone/>
            </a:pPr>
            <a:r>
              <a:rPr lang="en-US"/>
              <a:t>for training data (target_size=(128, 128)), providing higher resolution images for</a:t>
            </a:r>
            <a:endParaRPr/>
          </a:p>
          <a:p>
            <a:pPr indent="0" lvl="0" marL="0" rtl="0" algn="l">
              <a:spcBef>
                <a:spcPts val="0"/>
              </a:spcBef>
              <a:spcAft>
                <a:spcPts val="0"/>
              </a:spcAft>
              <a:buClr>
                <a:schemeClr val="dk1"/>
              </a:buClr>
              <a:buSzPts val="1100"/>
              <a:buFont typeface="Arial"/>
              <a:buNone/>
            </a:pPr>
            <a:r>
              <a:rPr lang="en-US"/>
              <a:t>better feature extraction.</a:t>
            </a:r>
            <a:endParaRPr/>
          </a:p>
          <a:p>
            <a:pPr indent="0" lvl="0" marL="0" rtl="0" algn="l">
              <a:spcBef>
                <a:spcPts val="0"/>
              </a:spcBef>
              <a:spcAft>
                <a:spcPts val="0"/>
              </a:spcAft>
              <a:buClr>
                <a:schemeClr val="dk1"/>
              </a:buClr>
              <a:buSzPts val="1100"/>
              <a:buFont typeface="Arial"/>
              <a:buNone/>
            </a:pPr>
            <a:r>
              <a:rPr lang="en-US"/>
              <a:t>Increased batch size:</a:t>
            </a:r>
            <a:endParaRPr/>
          </a:p>
          <a:p>
            <a:pPr indent="0" lvl="0" marL="0" rtl="0" algn="l">
              <a:spcBef>
                <a:spcPts val="0"/>
              </a:spcBef>
              <a:spcAft>
                <a:spcPts val="0"/>
              </a:spcAft>
              <a:buClr>
                <a:schemeClr val="dk1"/>
              </a:buClr>
              <a:buSzPts val="1100"/>
              <a:buFont typeface="Arial"/>
              <a:buNone/>
            </a:pPr>
            <a:r>
              <a:rPr lang="en-US"/>
              <a:t>Increased the batch size from a smaller value to 64 (batch_size=64) for better</a:t>
            </a:r>
            <a:endParaRPr/>
          </a:p>
          <a:p>
            <a:pPr indent="0" lvl="0" marL="0" rtl="0" algn="l">
              <a:spcBef>
                <a:spcPts val="0"/>
              </a:spcBef>
              <a:spcAft>
                <a:spcPts val="0"/>
              </a:spcAft>
              <a:buClr>
                <a:schemeClr val="dk1"/>
              </a:buClr>
              <a:buSzPts val="1100"/>
              <a:buFont typeface="Arial"/>
              <a:buNone/>
            </a:pPr>
            <a:r>
              <a:rPr lang="en-US"/>
              <a:t>stability and efficiency during training.</a:t>
            </a:r>
            <a:endParaRPr/>
          </a:p>
          <a:p>
            <a:pPr indent="0" lvl="0" marL="0" rtl="0" algn="l">
              <a:spcBef>
                <a:spcPts val="0"/>
              </a:spcBef>
              <a:spcAft>
                <a:spcPts val="0"/>
              </a:spcAft>
              <a:buClr>
                <a:schemeClr val="dk1"/>
              </a:buClr>
              <a:buSzPts val="1100"/>
              <a:buFont typeface="Arial"/>
              <a:buNone/>
            </a:pPr>
            <a:r>
              <a:rPr lang="en-US"/>
              <a:t>Data Augmentation for Training Set:</a:t>
            </a:r>
            <a:endParaRPr/>
          </a:p>
          <a:p>
            <a:pPr indent="0" lvl="0" marL="0" rtl="0" algn="l">
              <a:spcBef>
                <a:spcPts val="0"/>
              </a:spcBef>
              <a:spcAft>
                <a:spcPts val="0"/>
              </a:spcAft>
              <a:buClr>
                <a:schemeClr val="dk1"/>
              </a:buClr>
              <a:buSzPts val="1100"/>
              <a:buFont typeface="Arial"/>
              <a:buNone/>
            </a:pPr>
            <a:r>
              <a:rPr lang="en-US"/>
              <a:t>Added a variety of augmentations to increase the diversity of the training data:</a:t>
            </a:r>
            <a:endParaRPr/>
          </a:p>
          <a:p>
            <a:pPr indent="0" lvl="0" marL="0" rtl="0" algn="l">
              <a:spcBef>
                <a:spcPts val="0"/>
              </a:spcBef>
              <a:spcAft>
                <a:spcPts val="0"/>
              </a:spcAft>
              <a:buClr>
                <a:schemeClr val="dk1"/>
              </a:buClr>
              <a:buSzPts val="1100"/>
              <a:buFont typeface="Arial"/>
              <a:buNone/>
            </a:pPr>
            <a:r>
              <a:rPr lang="en-US"/>
              <a:t>rotation_range=20: Images can be rotated up to 20 degrees.</a:t>
            </a:r>
            <a:endParaRPr/>
          </a:p>
          <a:p>
            <a:pPr indent="0" lvl="0" marL="0" rtl="0" algn="l">
              <a:spcBef>
                <a:spcPts val="0"/>
              </a:spcBef>
              <a:spcAft>
                <a:spcPts val="0"/>
              </a:spcAft>
              <a:buClr>
                <a:schemeClr val="dk1"/>
              </a:buClr>
              <a:buSzPts val="1100"/>
              <a:buFont typeface="Arial"/>
              <a:buNone/>
            </a:pPr>
            <a:r>
              <a:rPr lang="en-US"/>
              <a:t>width_shift_range=0.2: Random horizontal shifts by 20% of the image</a:t>
            </a:r>
            <a:endParaRPr/>
          </a:p>
          <a:p>
            <a:pPr indent="0" lvl="0" marL="0" rtl="0" algn="l">
              <a:spcBef>
                <a:spcPts val="0"/>
              </a:spcBef>
              <a:spcAft>
                <a:spcPts val="0"/>
              </a:spcAft>
              <a:buClr>
                <a:schemeClr val="dk1"/>
              </a:buClr>
              <a:buSzPts val="1100"/>
              <a:buFont typeface="Arial"/>
              <a:buNone/>
            </a:pPr>
            <a:r>
              <a:rPr lang="en-US"/>
              <a:t>width.</a:t>
            </a:r>
            <a:endParaRPr/>
          </a:p>
          <a:p>
            <a:pPr indent="0" lvl="0" marL="0" rtl="0" algn="l">
              <a:spcBef>
                <a:spcPts val="0"/>
              </a:spcBef>
              <a:spcAft>
                <a:spcPts val="0"/>
              </a:spcAft>
              <a:buClr>
                <a:schemeClr val="dk1"/>
              </a:buClr>
              <a:buSzPts val="1100"/>
              <a:buFont typeface="Arial"/>
              <a:buNone/>
            </a:pPr>
            <a:r>
              <a:rPr lang="en-US"/>
              <a:t>height_shift_range=0.2: Random vertical shifts by 20% of the image</a:t>
            </a:r>
            <a:endParaRPr/>
          </a:p>
          <a:p>
            <a:pPr indent="0" lvl="0" marL="0" rtl="0" algn="l">
              <a:spcBef>
                <a:spcPts val="0"/>
              </a:spcBef>
              <a:spcAft>
                <a:spcPts val="0"/>
              </a:spcAft>
              <a:buClr>
                <a:schemeClr val="dk1"/>
              </a:buClr>
              <a:buSzPts val="1100"/>
              <a:buFont typeface="Arial"/>
              <a:buNone/>
            </a:pPr>
            <a:r>
              <a:rPr lang="en-US"/>
              <a:t>height.</a:t>
            </a:r>
            <a:endParaRPr/>
          </a:p>
          <a:p>
            <a:pPr indent="0" lvl="0" marL="0" rtl="0" algn="l">
              <a:spcBef>
                <a:spcPts val="0"/>
              </a:spcBef>
              <a:spcAft>
                <a:spcPts val="0"/>
              </a:spcAft>
              <a:buClr>
                <a:schemeClr val="dk1"/>
              </a:buClr>
              <a:buSzPts val="1100"/>
              <a:buFont typeface="Arial"/>
              <a:buNone/>
            </a:pPr>
            <a:r>
              <a:rPr lang="en-US"/>
              <a:t>shear_range=0.2: Shearing transformations applied to the image.</a:t>
            </a:r>
            <a:endParaRPr/>
          </a:p>
          <a:p>
            <a:pPr indent="0" lvl="0" marL="0" rtl="0" algn="l">
              <a:spcBef>
                <a:spcPts val="0"/>
              </a:spcBef>
              <a:spcAft>
                <a:spcPts val="0"/>
              </a:spcAft>
              <a:buClr>
                <a:schemeClr val="dk1"/>
              </a:buClr>
              <a:buSzPts val="1100"/>
              <a:buFont typeface="Arial"/>
              <a:buNone/>
            </a:pPr>
            <a:r>
              <a:rPr lang="en-US"/>
              <a:t>zoom_range=0.3: Random zoom with a range of up to 30%.</a:t>
            </a:r>
            <a:endParaRPr/>
          </a:p>
          <a:p>
            <a:pPr indent="0" lvl="0" marL="0" rtl="0" algn="l">
              <a:spcBef>
                <a:spcPts val="0"/>
              </a:spcBef>
              <a:spcAft>
                <a:spcPts val="0"/>
              </a:spcAft>
              <a:buClr>
                <a:schemeClr val="dk1"/>
              </a:buClr>
              <a:buSzPts val="1100"/>
              <a:buFont typeface="Arial"/>
              <a:buNone/>
            </a:pPr>
            <a:r>
              <a:rPr lang="en-US"/>
              <a:t>brightness_range=[0.8, 1.2]: Randomly adjust brightness within the given</a:t>
            </a:r>
            <a:endParaRPr/>
          </a:p>
          <a:p>
            <a:pPr indent="0" lvl="0" marL="0" rtl="0" algn="l">
              <a:spcBef>
                <a:spcPts val="0"/>
              </a:spcBef>
              <a:spcAft>
                <a:spcPts val="0"/>
              </a:spcAft>
              <a:buClr>
                <a:schemeClr val="dk1"/>
              </a:buClr>
              <a:buSzPts val="1100"/>
              <a:buFont typeface="Arial"/>
              <a:buNone/>
            </a:pPr>
            <a:r>
              <a:rPr lang="en-US"/>
              <a:t>range.</a:t>
            </a:r>
            <a:endParaRPr/>
          </a:p>
          <a:p>
            <a:pPr indent="0" lvl="0" marL="0" rtl="0" algn="l">
              <a:spcBef>
                <a:spcPts val="0"/>
              </a:spcBef>
              <a:spcAft>
                <a:spcPts val="0"/>
              </a:spcAft>
              <a:buClr>
                <a:schemeClr val="dk1"/>
              </a:buClr>
              <a:buSzPts val="1100"/>
              <a:buFont typeface="Arial"/>
              <a:buNone/>
            </a:pPr>
            <a:r>
              <a:rPr lang="en-US"/>
              <a:t>horizontal_flip=True: Random horizontal flipping of images.</a:t>
            </a:r>
            <a:endParaRPr/>
          </a:p>
          <a:p>
            <a:pPr indent="0" lvl="0" marL="0" rtl="0" algn="l">
              <a:spcBef>
                <a:spcPts val="0"/>
              </a:spcBef>
              <a:spcAft>
                <a:spcPts val="0"/>
              </a:spcAft>
              <a:buClr>
                <a:schemeClr val="dk1"/>
              </a:buClr>
              <a:buSzPts val="1100"/>
              <a:buFont typeface="Arial"/>
              <a:buNone/>
            </a:pPr>
            <a:r>
              <a:rPr lang="en-US"/>
              <a:t>fill_mode='nearest': Fill gaps after transformation using the nearest pixel.</a:t>
            </a:r>
            <a:endParaRPr/>
          </a:p>
          <a:p>
            <a:pPr indent="0" lvl="0" marL="0" rtl="0" algn="l">
              <a:spcBef>
                <a:spcPts val="0"/>
              </a:spcBef>
              <a:spcAft>
                <a:spcPts val="0"/>
              </a:spcAft>
              <a:buClr>
                <a:schemeClr val="dk1"/>
              </a:buClr>
              <a:buSzPts val="1100"/>
              <a:buFont typeface="Arial"/>
              <a:buNone/>
            </a:pPr>
            <a:r>
              <a:rPr lang="en-US"/>
              <a:t>More Training:</a:t>
            </a:r>
            <a:endParaRPr/>
          </a:p>
          <a:p>
            <a:pPr indent="0" lvl="0" marL="0" rtl="0" algn="l">
              <a:spcBef>
                <a:spcPts val="0"/>
              </a:spcBef>
              <a:spcAft>
                <a:spcPts val="0"/>
              </a:spcAft>
              <a:buClr>
                <a:schemeClr val="dk1"/>
              </a:buClr>
              <a:buSzPts val="1100"/>
              <a:buFont typeface="Arial"/>
              <a:buNone/>
            </a:pPr>
            <a:r>
              <a:rPr lang="en-US"/>
              <a:t>Used TensorFlow's built-in Precision() and Recall() for stability: Incorporated Keras'</a:t>
            </a:r>
            <a:endParaRPr/>
          </a:p>
          <a:p>
            <a:pPr indent="0" lvl="0" marL="0" rtl="0" algn="l">
              <a:spcBef>
                <a:spcPts val="0"/>
              </a:spcBef>
              <a:spcAft>
                <a:spcPts val="0"/>
              </a:spcAft>
              <a:buClr>
                <a:schemeClr val="dk1"/>
              </a:buClr>
              <a:buSzPts val="1100"/>
              <a:buFont typeface="Arial"/>
              <a:buNone/>
            </a:pPr>
            <a:r>
              <a:rPr lang="en-US"/>
              <a:t>built-in Precision and Recall metrics to ensure consistent and reliable performance</a:t>
            </a:r>
            <a:endParaRPr/>
          </a:p>
          <a:p>
            <a:pPr indent="0" lvl="0" marL="0" rtl="0" algn="l">
              <a:spcBef>
                <a:spcPts val="0"/>
              </a:spcBef>
              <a:spcAft>
                <a:spcPts val="0"/>
              </a:spcAft>
              <a:buClr>
                <a:schemeClr val="dk1"/>
              </a:buClr>
              <a:buSzPts val="1100"/>
              <a:buFont typeface="Arial"/>
              <a:buNone/>
            </a:pPr>
            <a:r>
              <a:rPr lang="en-US"/>
              <a:t>monitoring.</a:t>
            </a:r>
            <a:endParaRPr/>
          </a:p>
          <a:p>
            <a:pPr indent="0" lvl="0" marL="0" rtl="0" algn="l">
              <a:spcBef>
                <a:spcPts val="0"/>
              </a:spcBef>
              <a:spcAft>
                <a:spcPts val="0"/>
              </a:spcAft>
              <a:buClr>
                <a:schemeClr val="dk1"/>
              </a:buClr>
              <a:buSzPts val="1100"/>
              <a:buFont typeface="Arial"/>
              <a:buNone/>
            </a:pPr>
            <a:r>
              <a:rPr lang="en-US"/>
              <a:t>Added Dynamic Thresholding (adjusted_threshold()) instead of fixed 0.5:</a:t>
            </a:r>
            <a:endParaRPr/>
          </a:p>
          <a:p>
            <a:pPr indent="0" lvl="0" marL="0" rtl="0" algn="l">
              <a:spcBef>
                <a:spcPts val="0"/>
              </a:spcBef>
              <a:spcAft>
                <a:spcPts val="0"/>
              </a:spcAft>
              <a:buClr>
                <a:schemeClr val="dk1"/>
              </a:buClr>
              <a:buSzPts val="1100"/>
              <a:buFont typeface="Arial"/>
              <a:buNone/>
            </a:pPr>
            <a:r>
              <a:rPr lang="en-US"/>
              <a:t>Implemented a custom thresholding mechanism to adjust the decision threshold</a:t>
            </a:r>
            <a:endParaRPr/>
          </a:p>
          <a:p>
            <a:pPr indent="0" lvl="0" marL="0" rtl="0" algn="l">
              <a:spcBef>
                <a:spcPts val="0"/>
              </a:spcBef>
              <a:spcAft>
                <a:spcPts val="0"/>
              </a:spcAft>
              <a:buClr>
                <a:schemeClr val="dk1"/>
              </a:buClr>
              <a:buSzPts val="1100"/>
              <a:buFont typeface="Arial"/>
              <a:buNone/>
            </a:pPr>
            <a:r>
              <a:rPr lang="en-US"/>
              <a:t>dynamically, providing more flexibility and better classification performance.</a:t>
            </a:r>
            <a:endParaRPr/>
          </a:p>
          <a:p>
            <a:pPr indent="0" lvl="0" marL="0" rtl="0" algn="l">
              <a:spcBef>
                <a:spcPts val="0"/>
              </a:spcBef>
              <a:spcAft>
                <a:spcPts val="0"/>
              </a:spcAft>
              <a:buClr>
                <a:schemeClr val="dk1"/>
              </a:buClr>
              <a:buSzPts val="1100"/>
              <a:buFont typeface="Arial"/>
              <a:buNone/>
            </a:pPr>
            <a:r>
              <a:rPr lang="en-US"/>
              <a:t>Implemented Learning Rate Scheduling → Better optimizer convergence: The</a:t>
            </a:r>
            <a:endParaRPr/>
          </a:p>
          <a:p>
            <a:pPr indent="0" lvl="0" marL="0" rtl="0" algn="l">
              <a:spcBef>
                <a:spcPts val="0"/>
              </a:spcBef>
              <a:spcAft>
                <a:spcPts val="0"/>
              </a:spcAft>
              <a:buClr>
                <a:schemeClr val="dk1"/>
              </a:buClr>
              <a:buSzPts val="1100"/>
              <a:buFont typeface="Arial"/>
              <a:buNone/>
            </a:pPr>
            <a:r>
              <a:rPr lang="en-US"/>
              <a:t>optimizer now uses a learning rate of 0.001 with L2 regularization (weight_decay=1e-5),</a:t>
            </a:r>
            <a:endParaRPr/>
          </a:p>
          <a:p>
            <a:pPr indent="0" lvl="0" marL="0" rtl="0" algn="l">
              <a:spcBef>
                <a:spcPts val="0"/>
              </a:spcBef>
              <a:spcAft>
                <a:spcPts val="0"/>
              </a:spcAft>
              <a:buClr>
                <a:schemeClr val="dk1"/>
              </a:buClr>
              <a:buSzPts val="1100"/>
              <a:buFont typeface="Arial"/>
              <a:buNone/>
            </a:pPr>
            <a:r>
              <a:rPr lang="en-US"/>
              <a:t>which helps avoid overfitting and improves convergence.</a:t>
            </a:r>
            <a:endParaRPr/>
          </a:p>
          <a:p>
            <a:pPr indent="0" lvl="0" marL="0" rtl="0" algn="l">
              <a:spcBef>
                <a:spcPts val="0"/>
              </a:spcBef>
              <a:spcAft>
                <a:spcPts val="0"/>
              </a:spcAft>
              <a:buClr>
                <a:schemeClr val="dk1"/>
              </a:buClr>
              <a:buSzPts val="1100"/>
              <a:buFont typeface="Arial"/>
              <a:buNone/>
            </a:pPr>
            <a:r>
              <a:rPr lang="en-US"/>
              <a:t>Added L2 Regularization (weight_decay=1e-5) to reduce overfitting: L2 regularization</a:t>
            </a:r>
            <a:endParaRPr/>
          </a:p>
          <a:p>
            <a:pPr indent="0" lvl="0" marL="0" rtl="0" algn="l">
              <a:spcBef>
                <a:spcPts val="0"/>
              </a:spcBef>
              <a:spcAft>
                <a:spcPts val="0"/>
              </a:spcAft>
              <a:buClr>
                <a:schemeClr val="dk1"/>
              </a:buClr>
              <a:buSzPts val="1100"/>
              <a:buFont typeface="Arial"/>
              <a:buNone/>
            </a:pPr>
            <a:r>
              <a:rPr lang="en-US"/>
              <a:t>was added to penalize large weights, which helps the model generalize better to unseen</a:t>
            </a:r>
            <a:endParaRPr/>
          </a:p>
          <a:p>
            <a:pPr indent="0" lvl="0" marL="0" rtl="0" algn="l">
              <a:spcBef>
                <a:spcPts val="0"/>
              </a:spcBef>
              <a:spcAft>
                <a:spcPts val="0"/>
              </a:spcAft>
              <a:buClr>
                <a:schemeClr val="dk1"/>
              </a:buClr>
              <a:buSzPts val="1100"/>
              <a:buFont typeface="Arial"/>
              <a:buNone/>
            </a:pPr>
            <a:r>
              <a:rPr lang="en-US"/>
              <a:t>data.</a:t>
            </a:r>
            <a:endParaRPr/>
          </a:p>
          <a:p>
            <a:pPr indent="0" lvl="0" marL="0" rtl="0" algn="l">
              <a:spcBef>
                <a:spcPts val="0"/>
              </a:spcBef>
              <a:spcAft>
                <a:spcPts val="0"/>
              </a:spcAft>
              <a:buClr>
                <a:schemeClr val="dk1"/>
              </a:buClr>
              <a:buSzPts val="1100"/>
              <a:buFont typeface="Arial"/>
              <a:buNone/>
            </a:pPr>
            <a:r>
              <a:rPr lang="en-US"/>
              <a:t>Observations:</a:t>
            </a:r>
            <a:endParaRPr/>
          </a:p>
          <a:p>
            <a:pPr indent="0" lvl="0" marL="0" rtl="0" algn="l">
              <a:spcBef>
                <a:spcPts val="0"/>
              </a:spcBef>
              <a:spcAft>
                <a:spcPts val="0"/>
              </a:spcAft>
              <a:buClr>
                <a:schemeClr val="dk1"/>
              </a:buClr>
              <a:buSzPts val="1100"/>
              <a:buFont typeface="Arial"/>
              <a:buNone/>
            </a:pPr>
            <a:r>
              <a:rPr lang="en-US"/>
              <a:t>1. High False Positives (FP = 1113)</a:t>
            </a:r>
            <a:endParaRPr/>
          </a:p>
          <a:p>
            <a:pPr indent="0" lvl="0" marL="0" rtl="0" algn="l">
              <a:spcBef>
                <a:spcPts val="0"/>
              </a:spcBef>
              <a:spcAft>
                <a:spcPts val="0"/>
              </a:spcAft>
              <a:buClr>
                <a:schemeClr val="dk1"/>
              </a:buClr>
              <a:buSzPts val="1100"/>
              <a:buFont typeface="Arial"/>
              <a:buNone/>
            </a:pPr>
            <a:r>
              <a:rPr lang="en-US"/>
              <a:t>A large number of actual negatives are being misclassified as positive.</a:t>
            </a:r>
            <a:endParaRPr/>
          </a:p>
          <a:p>
            <a:pPr indent="0" lvl="0" marL="0" rtl="0" algn="l">
              <a:spcBef>
                <a:spcPts val="0"/>
              </a:spcBef>
              <a:spcAft>
                <a:spcPts val="0"/>
              </a:spcAft>
              <a:buClr>
                <a:schemeClr val="dk1"/>
              </a:buClr>
              <a:buSzPts val="1100"/>
              <a:buFont typeface="Arial"/>
              <a:buNone/>
            </a:pPr>
            <a:r>
              <a:rPr lang="en-US"/>
              <a:t>This could indicate a bias towards predicting the positive class too frequently.</a:t>
            </a:r>
            <a:endParaRPr/>
          </a:p>
          <a:p>
            <a:pPr indent="0" lvl="0" marL="0" rtl="0" algn="l">
              <a:spcBef>
                <a:spcPts val="0"/>
              </a:spcBef>
              <a:spcAft>
                <a:spcPts val="0"/>
              </a:spcAft>
              <a:buClr>
                <a:schemeClr val="dk1"/>
              </a:buClr>
              <a:buSzPts val="1100"/>
              <a:buFont typeface="Arial"/>
              <a:buNone/>
            </a:pPr>
            <a:r>
              <a:rPr lang="en-US"/>
              <a:t>2. High False Negatives (FN = 1098)</a:t>
            </a:r>
            <a:endParaRPr/>
          </a:p>
          <a:p>
            <a:pPr indent="0" lvl="0" marL="0" rtl="0" algn="l">
              <a:spcBef>
                <a:spcPts val="0"/>
              </a:spcBef>
              <a:spcAft>
                <a:spcPts val="0"/>
              </a:spcAft>
              <a:buClr>
                <a:schemeClr val="dk1"/>
              </a:buClr>
              <a:buSzPts val="1100"/>
              <a:buFont typeface="Arial"/>
              <a:buNone/>
            </a:pPr>
            <a:r>
              <a:rPr lang="en-US"/>
              <a:t>Many actual positives are misclassified as negative.</a:t>
            </a:r>
            <a:endParaRPr/>
          </a:p>
          <a:p>
            <a:pPr indent="0" lvl="0" marL="0" rtl="0" algn="l">
              <a:spcBef>
                <a:spcPts val="0"/>
              </a:spcBef>
              <a:spcAft>
                <a:spcPts val="0"/>
              </a:spcAft>
              <a:buClr>
                <a:schemeClr val="dk1"/>
              </a:buClr>
              <a:buSzPts val="1100"/>
              <a:buFont typeface="Arial"/>
              <a:buNone/>
            </a:pPr>
            <a:r>
              <a:rPr lang="en-US"/>
              <a:t>The model struggles to distinguish between classes, affecting recall.</a:t>
            </a:r>
            <a:endParaRPr/>
          </a:p>
          <a:p>
            <a:pPr indent="0" lvl="0" marL="0" rtl="0" algn="l">
              <a:spcBef>
                <a:spcPts val="0"/>
              </a:spcBef>
              <a:spcAft>
                <a:spcPts val="0"/>
              </a:spcAft>
              <a:buClr>
                <a:schemeClr val="dk1"/>
              </a:buClr>
              <a:buSzPts val="1100"/>
              <a:buFont typeface="Arial"/>
              <a:buNone/>
            </a:pPr>
            <a:r>
              <a:rPr lang="en-US"/>
              <a:t>3. Balanced TP and TN Counts</a:t>
            </a:r>
            <a:endParaRPr/>
          </a:p>
          <a:p>
            <a:pPr indent="0" lvl="0" marL="0" rtl="0" algn="l">
              <a:spcBef>
                <a:spcPts val="0"/>
              </a:spcBef>
              <a:spcAft>
                <a:spcPts val="0"/>
              </a:spcAft>
              <a:buClr>
                <a:schemeClr val="dk1"/>
              </a:buClr>
              <a:buSzPts val="1100"/>
              <a:buFont typeface="Arial"/>
              <a:buNone/>
            </a:pPr>
            <a:r>
              <a:rPr lang="en-US"/>
              <a:t>The model correctly identifies both positive and negative classes to a similar extent.</a:t>
            </a:r>
            <a:endParaRPr/>
          </a:p>
          <a:p>
            <a:pPr indent="0" lvl="0" marL="0" rtl="0" algn="l">
              <a:spcBef>
                <a:spcPts val="0"/>
              </a:spcBef>
              <a:spcAft>
                <a:spcPts val="0"/>
              </a:spcAft>
              <a:buClr>
                <a:schemeClr val="dk1"/>
              </a:buClr>
              <a:buSzPts val="1100"/>
              <a:buFont typeface="Arial"/>
              <a:buNone/>
            </a:pPr>
            <a:r>
              <a:rPr lang="en-US"/>
              <a:t>However, the misclassification rates are nearly equal, reducing overall model</a:t>
            </a:r>
            <a:endParaRPr/>
          </a:p>
          <a:p>
            <a:pPr indent="0" lvl="0" marL="0" rtl="0" algn="l">
              <a:spcBef>
                <a:spcPts val="0"/>
              </a:spcBef>
              <a:spcAft>
                <a:spcPts val="0"/>
              </a:spcAft>
              <a:buClr>
                <a:schemeClr val="dk1"/>
              </a:buClr>
              <a:buSzPts val="1100"/>
              <a:buFont typeface="Arial"/>
              <a:buNone/>
            </a:pPr>
            <a:r>
              <a:rPr lang="en-US"/>
              <a:t>effectiveness.</a:t>
            </a:r>
            <a:endParaRPr/>
          </a:p>
          <a:p>
            <a:pPr indent="0" lvl="0" marL="0" rtl="0" algn="l">
              <a:spcBef>
                <a:spcPts val="0"/>
              </a:spcBef>
              <a:spcAft>
                <a:spcPts val="0"/>
              </a:spcAft>
              <a:buNone/>
            </a:pPr>
            <a:r>
              <a:t/>
            </a:r>
            <a:endParaRPr/>
          </a:p>
        </p:txBody>
      </p:sp>
      <p:sp>
        <p:nvSpPr>
          <p:cNvPr id="142" name="Google Shape;142;g33a911b85b8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3a911b85b8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Tried a bunch of experimentation with tuning even increased batch sizes, did some</a:t>
            </a:r>
            <a:endParaRPr/>
          </a:p>
          <a:p>
            <a:pPr indent="0" lvl="0" marL="0" rtl="0" algn="l">
              <a:spcBef>
                <a:spcPts val="0"/>
              </a:spcBef>
              <a:spcAft>
                <a:spcPts val="0"/>
              </a:spcAft>
              <a:buClr>
                <a:schemeClr val="dk1"/>
              </a:buClr>
              <a:buSzPts val="1100"/>
              <a:buFont typeface="Arial"/>
              <a:buNone/>
            </a:pPr>
            <a:r>
              <a:rPr lang="en-US"/>
              <a:t>coding to try and figure out the most ideal learning rate to improve F1.I even manual</a:t>
            </a:r>
            <a:endParaRPr/>
          </a:p>
          <a:p>
            <a:pPr indent="0" lvl="0" marL="0" rtl="0" algn="l">
              <a:spcBef>
                <a:spcPts val="0"/>
              </a:spcBef>
              <a:spcAft>
                <a:spcPts val="0"/>
              </a:spcAft>
              <a:buClr>
                <a:schemeClr val="dk1"/>
              </a:buClr>
              <a:buSzPts val="1100"/>
              <a:buFont typeface="Arial"/>
              <a:buNone/>
            </a:pPr>
            <a:r>
              <a:rPr lang="en-US"/>
              <a:t>coded F1 function, nothing worked. So, I went back to initial model and just added the</a:t>
            </a:r>
            <a:endParaRPr/>
          </a:p>
          <a:p>
            <a:pPr indent="0" lvl="0" marL="0" rtl="0" algn="l">
              <a:spcBef>
                <a:spcPts val="0"/>
              </a:spcBef>
              <a:spcAft>
                <a:spcPts val="0"/>
              </a:spcAft>
              <a:buClr>
                <a:schemeClr val="dk1"/>
              </a:buClr>
              <a:buSzPts val="1100"/>
              <a:buFont typeface="Arial"/>
              <a:buNone/>
            </a:pPr>
            <a:r>
              <a:rPr lang="en-US"/>
              <a:t>other metrics Ecil wanted basically started over after training all night. The F1 has been</a:t>
            </a:r>
            <a:endParaRPr/>
          </a:p>
          <a:p>
            <a:pPr indent="0" lvl="0" marL="0" rtl="0" algn="l">
              <a:spcBef>
                <a:spcPts val="0"/>
              </a:spcBef>
              <a:spcAft>
                <a:spcPts val="0"/>
              </a:spcAft>
              <a:buClr>
                <a:schemeClr val="dk1"/>
              </a:buClr>
              <a:buSzPts val="1100"/>
              <a:buFont typeface="Arial"/>
              <a:buNone/>
            </a:pPr>
            <a:r>
              <a:rPr lang="en-US"/>
              <a:t>very problematic. Below is the best confusion matrix I got from my experiments, but then</a:t>
            </a:r>
            <a:endParaRPr/>
          </a:p>
          <a:p>
            <a:pPr indent="0" lvl="0" marL="0" rtl="0" algn="l">
              <a:spcBef>
                <a:spcPts val="0"/>
              </a:spcBef>
              <a:spcAft>
                <a:spcPts val="0"/>
              </a:spcAft>
              <a:buClr>
                <a:schemeClr val="dk1"/>
              </a:buClr>
              <a:buSzPts val="1100"/>
              <a:buFont typeface="Arial"/>
              <a:buNone/>
            </a:pPr>
            <a:r>
              <a:rPr lang="en-US"/>
              <a:t>I nuked everything. I can’t get F1 over .50. This typically arises if the data sets are</a:t>
            </a:r>
            <a:endParaRPr/>
          </a:p>
          <a:p>
            <a:pPr indent="0" lvl="0" marL="0" rtl="0" algn="l">
              <a:spcBef>
                <a:spcPts val="0"/>
              </a:spcBef>
              <a:spcAft>
                <a:spcPts val="0"/>
              </a:spcAft>
              <a:buClr>
                <a:schemeClr val="dk1"/>
              </a:buClr>
              <a:buSzPts val="1100"/>
              <a:buFont typeface="Arial"/>
              <a:buNone/>
            </a:pPr>
            <a:r>
              <a:rPr lang="en-US"/>
              <a:t>imbalanced but our data set is 100% balanced.</a:t>
            </a:r>
            <a:endParaRPr/>
          </a:p>
          <a:p>
            <a:pPr indent="0" lvl="0" marL="0" rtl="0" algn="l">
              <a:spcBef>
                <a:spcPts val="0"/>
              </a:spcBef>
              <a:spcAft>
                <a:spcPts val="0"/>
              </a:spcAft>
              <a:buNone/>
            </a:pPr>
            <a:r>
              <a:t/>
            </a:r>
            <a:endParaRPr/>
          </a:p>
        </p:txBody>
      </p:sp>
      <p:sp>
        <p:nvSpPr>
          <p:cNvPr id="150" name="Google Shape;150;g33a911b85b8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a2e1f7aaa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33a2e1f7aaa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a2e1f7aaa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33a2e1f7aaa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 name="Shape 25"/>
        <p:cNvGrpSpPr/>
        <p:nvPr/>
      </p:nvGrpSpPr>
      <p:grpSpPr>
        <a:xfrm>
          <a:off x="0" y="0"/>
          <a:ext cx="0" cy="0"/>
          <a:chOff x="0" y="0"/>
          <a:chExt cx="0" cy="0"/>
        </a:xfrm>
      </p:grpSpPr>
      <p:sp>
        <p:nvSpPr>
          <p:cNvPr id="26" name="Google Shape;2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 name="Google Shape;27;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 name="Google Shape;28;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a5f4e4c33_1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g33a5f4e4c33_1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a911b85b8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33a911b85b8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3a5f4e4c33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3a5f4e4c33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33a5f4e4c33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3a911b85b8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3a911b85b8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g33a911b85b8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3a5f4e4c33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3a5f4e4c33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33a5f4e4c33_0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a2e1f7aaa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g33a2e1f7aaa_0_5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33a2e1f7aaa_0_5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3a2e1f7aaa_0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33a2e1f7aaa_0_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33a2e1f7aaa_0_8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 name="Google Shape;34;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 name="Google Shape;35;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a411eb077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g33a411eb077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3a411eb077_2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g33a411eb077_2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33a2e1f7aaa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 name="Google Shape;41;g33a2e1f7aaa_0_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 name="Google Shape;42;g33a2e1f7aaa_0_9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3a2e1f7aaa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 name="Google Shape;48;g33a2e1f7aaa_0_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 name="Google Shape;49;g33a2e1f7aaa_0_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 name="Google Shape;5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3ab0a6f645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7" name="Google Shape;67;g33ab0a6f645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 name="Google Shape;68;g33ab0a6f645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3a2e1f7aaa_0_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 name="Google Shape;75;g33a2e1f7aaa_0_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 name="Google Shape;76;g33a2e1f7aaa_0_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3ab0a6f645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g33ab0a6f645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g33ab0a6f645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0" name="Shape 10"/>
        <p:cNvGrpSpPr/>
        <p:nvPr/>
      </p:nvGrpSpPr>
      <p:grpSpPr>
        <a:xfrm>
          <a:off x="0" y="0"/>
          <a:ext cx="0" cy="0"/>
          <a:chOff x="0" y="0"/>
          <a:chExt cx="0" cy="0"/>
        </a:xfrm>
      </p:grpSpPr>
      <p:sp>
        <p:nvSpPr>
          <p:cNvPr id="11" name="Google Shape;11;p23"/>
          <p:cNvSpPr txBox="1"/>
          <p:nvPr>
            <p:ph type="ctrTitle"/>
          </p:nvPr>
        </p:nvSpPr>
        <p:spPr>
          <a:xfrm>
            <a:off x="695716" y="3245151"/>
            <a:ext cx="7717055" cy="529828"/>
          </a:xfrm>
          <a:prstGeom prst="rect">
            <a:avLst/>
          </a:prstGeom>
          <a:noFill/>
          <a:ln>
            <a:noFill/>
          </a:ln>
        </p:spPr>
        <p:txBody>
          <a:bodyPr anchorCtr="0" anchor="b" bIns="45700" lIns="91425" spcFirstLastPara="1" rIns="91425" wrap="square" tIns="45700">
            <a:noAutofit/>
          </a:bodyPr>
          <a:lstStyle>
            <a:lvl1pPr lvl="0" marR="0" rtl="0" algn="ctr">
              <a:lnSpc>
                <a:spcPct val="90000"/>
              </a:lnSpc>
              <a:spcBef>
                <a:spcPts val="0"/>
              </a:spcBef>
              <a:spcAft>
                <a:spcPts val="0"/>
              </a:spcAft>
              <a:buClr>
                <a:schemeClr val="lt1"/>
              </a:buClr>
              <a:buSzPts val="3000"/>
              <a:buFont typeface="Arial"/>
              <a:buNone/>
              <a:defRPr b="1" i="0" sz="30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3"/>
          <p:cNvSpPr txBox="1"/>
          <p:nvPr>
            <p:ph idx="1" type="subTitle"/>
          </p:nvPr>
        </p:nvSpPr>
        <p:spPr>
          <a:xfrm>
            <a:off x="1125236" y="3906564"/>
            <a:ext cx="6858000" cy="308773"/>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750"/>
              </a:spcBef>
              <a:spcAft>
                <a:spcPts val="0"/>
              </a:spcAft>
              <a:buClr>
                <a:schemeClr val="lt1"/>
              </a:buClr>
              <a:buSzPts val="1800"/>
              <a:buFont typeface="Arial"/>
              <a:buNone/>
              <a:defRPr b="0" i="1" sz="1800" u="none" cap="none" strike="noStrike">
                <a:solidFill>
                  <a:schemeClr val="lt1"/>
                </a:solidFill>
                <a:latin typeface="Arial"/>
                <a:ea typeface="Arial"/>
                <a:cs typeface="Arial"/>
                <a:sym typeface="Arial"/>
              </a:defRPr>
            </a:lvl1pPr>
            <a:lvl2pPr lvl="1" marR="0" rtl="0" algn="ctr">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2pPr>
            <a:lvl3pPr lvl="2" marR="0" rtl="0" algn="ctr">
              <a:lnSpc>
                <a:spcPct val="90000"/>
              </a:lnSpc>
              <a:spcBef>
                <a:spcPts val="375"/>
              </a:spcBef>
              <a:spcAft>
                <a:spcPts val="0"/>
              </a:spcAft>
              <a:buClr>
                <a:schemeClr val="dk1"/>
              </a:buClr>
              <a:buSzPts val="1350"/>
              <a:buFont typeface="Arial"/>
              <a:buNone/>
              <a:defRPr b="0" i="0" sz="1350" u="none" cap="none" strike="noStrike">
                <a:solidFill>
                  <a:schemeClr val="dk1"/>
                </a:solidFill>
                <a:latin typeface="Calibri"/>
                <a:ea typeface="Calibri"/>
                <a:cs typeface="Calibri"/>
                <a:sym typeface="Calibri"/>
              </a:defRPr>
            </a:lvl3pPr>
            <a:lvl4pPr lvl="3"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4pPr>
            <a:lvl5pPr lvl="4"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5pPr>
            <a:lvl6pPr lvl="5"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25"/>
          <p:cNvSpPr txBox="1"/>
          <p:nvPr>
            <p:ph type="title"/>
          </p:nvPr>
        </p:nvSpPr>
        <p:spPr>
          <a:xfrm>
            <a:off x="1815352" y="201658"/>
            <a:ext cx="6847383" cy="45724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5"/>
          <p:cNvSpPr txBox="1"/>
          <p:nvPr>
            <p:ph idx="1" type="body"/>
          </p:nvPr>
        </p:nvSpPr>
        <p:spPr>
          <a:xfrm>
            <a:off x="467008" y="985000"/>
            <a:ext cx="8168841" cy="372147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3" name="Shape 13"/>
        <p:cNvGrpSpPr/>
        <p:nvPr/>
      </p:nvGrpSpPr>
      <p:grpSpPr>
        <a:xfrm>
          <a:off x="0" y="0"/>
          <a:ext cx="0" cy="0"/>
          <a:chOff x="0" y="0"/>
          <a:chExt cx="0" cy="0"/>
        </a:xfrm>
      </p:grpSpPr>
      <p:sp>
        <p:nvSpPr>
          <p:cNvPr id="14" name="Google Shape;14;p24"/>
          <p:cNvSpPr txBox="1"/>
          <p:nvPr>
            <p:ph type="title"/>
          </p:nvPr>
        </p:nvSpPr>
        <p:spPr>
          <a:xfrm>
            <a:off x="1922929" y="188205"/>
            <a:ext cx="6739814" cy="511041"/>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3200"/>
              <a:buFont typeface="Arial"/>
              <a:buNone/>
              <a:defRPr b="1" i="0" sz="32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5" name="Google Shape;15;p24"/>
          <p:cNvSpPr txBox="1"/>
          <p:nvPr>
            <p:ph idx="1" type="body"/>
          </p:nvPr>
        </p:nvSpPr>
        <p:spPr>
          <a:xfrm>
            <a:off x="467008" y="985000"/>
            <a:ext cx="8168841" cy="372147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75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375"/>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42900" lvl="2" marL="13716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90000"/>
              </a:lnSpc>
              <a:spcBef>
                <a:spcPts val="375"/>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375"/>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5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9.png"/><Relationship Id="rId6"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www.tensorflow.org/" TargetMode="External"/><Relationship Id="rId4" Type="http://schemas.openxmlformats.org/officeDocument/2006/relationships/hyperlink" Target="https://doi.org/10.3390/electronics9081188" TargetMode="External"/><Relationship Id="rId5" Type="http://schemas.openxmlformats.org/officeDocument/2006/relationships/hyperlink" Target="https://www.kaggle.com/datasets/andrewmvd/animal-faces" TargetMode="External"/><Relationship Id="rId6" Type="http://schemas.openxmlformats.org/officeDocument/2006/relationships/hyperlink" Target="https://archive.org/details/firstfacialrecognitionresearch" TargetMode="External"/><Relationship Id="rId7" Type="http://schemas.openxmlformats.org/officeDocument/2006/relationships/hyperlink" Target="https://doi.org/10.1002/ece3.8851" TargetMode="External"/><Relationship Id="rId8" Type="http://schemas.openxmlformats.org/officeDocument/2006/relationships/hyperlink" Target="https://doi.org/10.1002/ece3.8851"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www.kaggle.com/datasets/andrewmvd/animal-faces" TargetMode="External"/><Relationship Id="rId4" Type="http://schemas.openxmlformats.org/officeDocument/2006/relationships/hyperlink" Target="https://github.com/fchollet/keras" TargetMode="External"/><Relationship Id="rId5" Type="http://schemas.openxmlformats.org/officeDocument/2006/relationships/hyperlink" Target="https://doi.org/10.48550/arXiv.2010.11929" TargetMode="External"/><Relationship Id="rId6" Type="http://schemas.openxmlformats.org/officeDocument/2006/relationships/hyperlink" Target="https://www.kaggle.com/datasets/ashwingupta3012/human-faces" TargetMode="External"/><Relationship Id="rId7" Type="http://schemas.openxmlformats.org/officeDocument/2006/relationships/hyperlink" Target="https://doi.org/10.1016/j.ssmqr.2023.100240"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alexlenail.me/NN-SVG/LeNet.html" TargetMode="External"/><Relationship Id="rId4" Type="http://schemas.openxmlformats.org/officeDocument/2006/relationships/hyperlink" Target="https://proceedings.mlsys.org/paper_files/paper/2020/file/a06f20b349c6cf09a6b171c71b88bbfc-Paper.pdf"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www.kaggle.com/datasets/andrewmvd/animal-faces" TargetMode="External"/><Relationship Id="rId4" Type="http://schemas.openxmlformats.org/officeDocument/2006/relationships/hyperlink" Target="https://www.kaggle.com/datasets/andrewmvd/animal-faces" TargetMode="External"/><Relationship Id="rId9" Type="http://schemas.openxmlformats.org/officeDocument/2006/relationships/image" Target="../media/image8.png"/><Relationship Id="rId5" Type="http://schemas.openxmlformats.org/officeDocument/2006/relationships/hyperlink" Target="https://www.kaggle.com/datasets/andrewmvd/animal-faces" TargetMode="External"/><Relationship Id="rId6" Type="http://schemas.openxmlformats.org/officeDocument/2006/relationships/image" Target="../media/image1.png"/><Relationship Id="rId7" Type="http://schemas.openxmlformats.org/officeDocument/2006/relationships/image" Target="../media/image2.png"/><Relationship Id="rId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 name="Shape 22"/>
        <p:cNvGrpSpPr/>
        <p:nvPr/>
      </p:nvGrpSpPr>
      <p:grpSpPr>
        <a:xfrm>
          <a:off x="0" y="0"/>
          <a:ext cx="0" cy="0"/>
          <a:chOff x="0" y="0"/>
          <a:chExt cx="0" cy="0"/>
        </a:xfrm>
      </p:grpSpPr>
      <p:sp>
        <p:nvSpPr>
          <p:cNvPr id="23" name="Google Shape;23;p1"/>
          <p:cNvSpPr txBox="1"/>
          <p:nvPr>
            <p:ph type="ctrTitle"/>
          </p:nvPr>
        </p:nvSpPr>
        <p:spPr>
          <a:xfrm>
            <a:off x="76200" y="2503600"/>
            <a:ext cx="9144000" cy="8541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dk1"/>
              </a:buClr>
              <a:buSzPts val="990"/>
              <a:buFont typeface="Arial"/>
              <a:buNone/>
            </a:pPr>
            <a:r>
              <a:rPr b="0" lang="en-US" sz="2300"/>
              <a:t>Improvements to CNN for Human vs. Animal Face Classification </a:t>
            </a:r>
            <a:endParaRPr sz="2300"/>
          </a:p>
        </p:txBody>
      </p:sp>
      <p:sp>
        <p:nvSpPr>
          <p:cNvPr id="24" name="Google Shape;24;p1"/>
          <p:cNvSpPr txBox="1"/>
          <p:nvPr>
            <p:ph idx="1" type="subTitle"/>
          </p:nvPr>
        </p:nvSpPr>
        <p:spPr>
          <a:xfrm>
            <a:off x="1125225" y="3510074"/>
            <a:ext cx="7043400" cy="14085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Clr>
                <a:schemeClr val="dk1"/>
              </a:buClr>
              <a:buSzPts val="1100"/>
              <a:buFont typeface="Arial"/>
              <a:buNone/>
            </a:pPr>
            <a:r>
              <a:rPr i="0" lang="en-US" sz="1500"/>
              <a:t>Kareem Piper, Sara Parrish, and Hooman Sabarou</a:t>
            </a:r>
            <a:endParaRPr i="0" sz="1500"/>
          </a:p>
          <a:p>
            <a:pPr indent="0" lvl="0" marL="0" rtl="0" algn="ctr">
              <a:lnSpc>
                <a:spcPct val="115000"/>
              </a:lnSpc>
              <a:spcBef>
                <a:spcPts val="0"/>
              </a:spcBef>
              <a:spcAft>
                <a:spcPts val="0"/>
              </a:spcAft>
              <a:buClr>
                <a:schemeClr val="dk1"/>
              </a:buClr>
              <a:buSzPts val="1100"/>
              <a:buFont typeface="Arial"/>
              <a:buNone/>
            </a:pPr>
            <a:r>
              <a:rPr i="0" lang="en-US" sz="1500"/>
              <a:t> Department of Mathematics &amp; Statistics, University of West Florida</a:t>
            </a:r>
            <a:endParaRPr i="0" sz="1500"/>
          </a:p>
          <a:p>
            <a:pPr indent="0" lvl="0" marL="0" rtl="0" algn="ctr">
              <a:lnSpc>
                <a:spcPct val="115000"/>
              </a:lnSpc>
              <a:spcBef>
                <a:spcPts val="0"/>
              </a:spcBef>
              <a:spcAft>
                <a:spcPts val="0"/>
              </a:spcAft>
              <a:buClr>
                <a:schemeClr val="dk1"/>
              </a:buClr>
              <a:buSzPts val="1100"/>
              <a:buFont typeface="Arial"/>
              <a:buNone/>
            </a:pPr>
            <a:r>
              <a:rPr i="0" lang="en-US" sz="1500"/>
              <a:t>IDC6146: Deep Learning</a:t>
            </a:r>
            <a:endParaRPr i="0" sz="1500"/>
          </a:p>
          <a:p>
            <a:pPr indent="0" lvl="0" marL="0" rtl="0" algn="ctr">
              <a:lnSpc>
                <a:spcPct val="115000"/>
              </a:lnSpc>
              <a:spcBef>
                <a:spcPts val="0"/>
              </a:spcBef>
              <a:spcAft>
                <a:spcPts val="0"/>
              </a:spcAft>
              <a:buClr>
                <a:schemeClr val="dk1"/>
              </a:buClr>
              <a:buSzPts val="1100"/>
              <a:buFont typeface="Arial"/>
              <a:buNone/>
            </a:pPr>
            <a:r>
              <a:rPr i="0" lang="en-US" sz="1500"/>
              <a:t>Dr. Shusen Pu</a:t>
            </a:r>
            <a:endParaRPr i="0" sz="1500"/>
          </a:p>
          <a:p>
            <a:pPr indent="0" lvl="0" marL="0" rtl="0" algn="ctr">
              <a:lnSpc>
                <a:spcPct val="115000"/>
              </a:lnSpc>
              <a:spcBef>
                <a:spcPts val="0"/>
              </a:spcBef>
              <a:spcAft>
                <a:spcPts val="0"/>
              </a:spcAft>
              <a:buClr>
                <a:schemeClr val="dk1"/>
              </a:buClr>
              <a:buSzPts val="1100"/>
              <a:buFont typeface="Arial"/>
              <a:buNone/>
            </a:pPr>
            <a:r>
              <a:rPr i="0" lang="en-US" sz="1500"/>
              <a:t>February 28, 2025</a:t>
            </a:r>
            <a:endParaRPr i="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g33a56cdaa22_0_2"/>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fontScale="32500" lnSpcReduction="20000"/>
          </a:bodyPr>
          <a:lstStyle/>
          <a:p>
            <a:pPr indent="0" lvl="0" marL="0" rtl="0" algn="l">
              <a:lnSpc>
                <a:spcPct val="200000"/>
              </a:lnSpc>
              <a:spcBef>
                <a:spcPts val="1200"/>
              </a:spcBef>
              <a:spcAft>
                <a:spcPts val="0"/>
              </a:spcAft>
              <a:buNone/>
            </a:pPr>
            <a:r>
              <a:rPr b="1" lang="en-US" sz="3350"/>
              <a:t>Model Architecture Enhancements</a:t>
            </a:r>
            <a:endParaRPr b="1" sz="3350"/>
          </a:p>
          <a:p>
            <a:pPr indent="-297735" lvl="0" marL="457200" rtl="0" algn="l">
              <a:lnSpc>
                <a:spcPct val="200000"/>
              </a:lnSpc>
              <a:spcBef>
                <a:spcPts val="1200"/>
              </a:spcBef>
              <a:spcAft>
                <a:spcPts val="0"/>
              </a:spcAft>
              <a:buSzPct val="100000"/>
              <a:buChar char="➢"/>
            </a:pPr>
            <a:r>
              <a:rPr lang="en-US" sz="3350"/>
              <a:t>We implemented a sequential CNN architecture with:</a:t>
            </a:r>
            <a:endParaRPr sz="3350"/>
          </a:p>
          <a:p>
            <a:pPr indent="-297735" lvl="0" marL="457200" rtl="0" algn="l">
              <a:lnSpc>
                <a:spcPct val="200000"/>
              </a:lnSpc>
              <a:spcBef>
                <a:spcPts val="0"/>
              </a:spcBef>
              <a:spcAft>
                <a:spcPts val="0"/>
              </a:spcAft>
              <a:buSzPct val="100000"/>
              <a:buChar char="➢"/>
            </a:pPr>
            <a:r>
              <a:rPr lang="en-US" sz="3350"/>
              <a:t>Two Conv2D layers (32 filters, 3x3 kernel, ReLU activation) for feature extraction.</a:t>
            </a:r>
            <a:endParaRPr sz="3350"/>
          </a:p>
          <a:p>
            <a:pPr indent="-297735" lvl="0" marL="457200" rtl="0" algn="l">
              <a:lnSpc>
                <a:spcPct val="200000"/>
              </a:lnSpc>
              <a:spcBef>
                <a:spcPts val="0"/>
              </a:spcBef>
              <a:spcAft>
                <a:spcPts val="0"/>
              </a:spcAft>
              <a:buSzPct val="100000"/>
              <a:buChar char="➢"/>
            </a:pPr>
            <a:r>
              <a:rPr lang="en-US" sz="3350"/>
              <a:t>MaxPooling layers instead of AveragePooling to enhance feature retention.</a:t>
            </a:r>
            <a:endParaRPr sz="3350"/>
          </a:p>
          <a:p>
            <a:pPr indent="-297735" lvl="0" marL="457200" rtl="0" algn="l">
              <a:lnSpc>
                <a:spcPct val="200000"/>
              </a:lnSpc>
              <a:spcBef>
                <a:spcPts val="0"/>
              </a:spcBef>
              <a:spcAft>
                <a:spcPts val="0"/>
              </a:spcAft>
              <a:buSzPct val="100000"/>
              <a:buChar char="➢"/>
            </a:pPr>
            <a:r>
              <a:rPr lang="en-US" sz="3350"/>
              <a:t>A Flatten layer followed by a fully connected Dense layer (128 units, ReLU activation).</a:t>
            </a:r>
            <a:endParaRPr sz="3350"/>
          </a:p>
          <a:p>
            <a:pPr indent="-297735" lvl="0" marL="457200" rtl="0" algn="l">
              <a:lnSpc>
                <a:spcPct val="200000"/>
              </a:lnSpc>
              <a:spcBef>
                <a:spcPts val="0"/>
              </a:spcBef>
              <a:spcAft>
                <a:spcPts val="0"/>
              </a:spcAft>
              <a:buSzPct val="100000"/>
              <a:buChar char="➢"/>
            </a:pPr>
            <a:r>
              <a:rPr lang="en-US" sz="3350"/>
              <a:t>Dropout layer (50%) to mitigate overfitting.</a:t>
            </a:r>
            <a:endParaRPr sz="3350"/>
          </a:p>
          <a:p>
            <a:pPr indent="-297735" lvl="0" marL="457200" rtl="0" algn="l">
              <a:lnSpc>
                <a:spcPct val="200000"/>
              </a:lnSpc>
              <a:spcBef>
                <a:spcPts val="0"/>
              </a:spcBef>
              <a:spcAft>
                <a:spcPts val="0"/>
              </a:spcAft>
              <a:buSzPct val="100000"/>
              <a:buChar char="➢"/>
            </a:pPr>
            <a:r>
              <a:rPr lang="en-US" sz="3350"/>
              <a:t>Sigmoid activation in the output layer for binary classification.</a:t>
            </a:r>
            <a:endParaRPr sz="3350"/>
          </a:p>
          <a:p>
            <a:pPr indent="0" lvl="0" marL="0" rtl="0" algn="l">
              <a:lnSpc>
                <a:spcPct val="200000"/>
              </a:lnSpc>
              <a:spcBef>
                <a:spcPts val="1200"/>
              </a:spcBef>
              <a:spcAft>
                <a:spcPts val="0"/>
              </a:spcAft>
              <a:buNone/>
            </a:pPr>
            <a:r>
              <a:rPr b="1" lang="en-US" sz="3350"/>
              <a:t>Compared to LeNet-5, key differences include:</a:t>
            </a:r>
            <a:endParaRPr b="1" sz="3350"/>
          </a:p>
          <a:p>
            <a:pPr indent="-297735" lvl="0" marL="457200" rtl="0" algn="l">
              <a:lnSpc>
                <a:spcPct val="200000"/>
              </a:lnSpc>
              <a:spcBef>
                <a:spcPts val="1200"/>
              </a:spcBef>
              <a:spcAft>
                <a:spcPts val="0"/>
              </a:spcAft>
              <a:buSzPct val="100000"/>
              <a:buChar char="➢"/>
            </a:pPr>
            <a:r>
              <a:rPr lang="en-US" sz="3350"/>
              <a:t>Different filter sizes and pooling strategy.</a:t>
            </a:r>
            <a:endParaRPr sz="3350"/>
          </a:p>
          <a:p>
            <a:pPr indent="-297735" lvl="0" marL="457200" rtl="0" algn="l">
              <a:lnSpc>
                <a:spcPct val="200000"/>
              </a:lnSpc>
              <a:spcBef>
                <a:spcPts val="0"/>
              </a:spcBef>
              <a:spcAft>
                <a:spcPts val="0"/>
              </a:spcAft>
              <a:buSzPct val="100000"/>
              <a:buChar char="➢"/>
            </a:pPr>
            <a:r>
              <a:rPr lang="en-US" sz="3350"/>
              <a:t>ReLU activation in Dense layers instead of Tanh for computational efficiency.</a:t>
            </a:r>
            <a:endParaRPr sz="3350"/>
          </a:p>
          <a:p>
            <a:pPr indent="-297735" lvl="0" marL="457200" rtl="0" algn="l">
              <a:lnSpc>
                <a:spcPct val="200000"/>
              </a:lnSpc>
              <a:spcBef>
                <a:spcPts val="0"/>
              </a:spcBef>
              <a:spcAft>
                <a:spcPts val="0"/>
              </a:spcAft>
              <a:buSzPct val="100000"/>
              <a:buChar char="➢"/>
            </a:pPr>
            <a:r>
              <a:rPr lang="en-US" sz="3350"/>
              <a:t>One fully connected layer instead of multiple, reducing model complexity.</a:t>
            </a:r>
            <a:endParaRPr sz="3350"/>
          </a:p>
          <a:p>
            <a:pPr indent="0" lvl="0" marL="457200" rtl="0" algn="l">
              <a:lnSpc>
                <a:spcPct val="105000"/>
              </a:lnSpc>
              <a:spcBef>
                <a:spcPts val="1200"/>
              </a:spcBef>
              <a:spcAft>
                <a:spcPts val="0"/>
              </a:spcAft>
              <a:buNone/>
            </a:pPr>
            <a:r>
              <a:t/>
            </a:r>
            <a:endParaRPr sz="1895"/>
          </a:p>
        </p:txBody>
      </p:sp>
      <p:sp>
        <p:nvSpPr>
          <p:cNvPr id="98" name="Google Shape;98;g33a56cdaa22_0_2"/>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Methodological Improvements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33a56cdaa22_0_17"/>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115000"/>
              </a:lnSpc>
              <a:spcBef>
                <a:spcPts val="1200"/>
              </a:spcBef>
              <a:spcAft>
                <a:spcPts val="0"/>
              </a:spcAft>
              <a:buNone/>
            </a:pPr>
            <a:r>
              <a:rPr b="1" lang="en-US" sz="4800"/>
              <a:t>Training Configuration Optimization</a:t>
            </a:r>
            <a:endParaRPr b="1" sz="4800"/>
          </a:p>
          <a:p>
            <a:pPr indent="-304800" lvl="0" marL="457200" rtl="0" algn="l">
              <a:lnSpc>
                <a:spcPct val="200000"/>
              </a:lnSpc>
              <a:spcBef>
                <a:spcPts val="1200"/>
              </a:spcBef>
              <a:spcAft>
                <a:spcPts val="0"/>
              </a:spcAft>
              <a:buSzPct val="100000"/>
              <a:buChar char="•"/>
            </a:pPr>
            <a:r>
              <a:rPr lang="en-US" sz="4800"/>
              <a:t>We used the </a:t>
            </a:r>
            <a:r>
              <a:rPr b="1" lang="en-US" sz="4800"/>
              <a:t>Adam optimizer</a:t>
            </a:r>
            <a:r>
              <a:rPr lang="en-US" sz="4800"/>
              <a:t> for adaptive learning rate adjustments.</a:t>
            </a:r>
            <a:endParaRPr sz="4800"/>
          </a:p>
          <a:p>
            <a:pPr indent="-304800" lvl="0" marL="457200" rtl="0" algn="l">
              <a:lnSpc>
                <a:spcPct val="200000"/>
              </a:lnSpc>
              <a:spcBef>
                <a:spcPts val="0"/>
              </a:spcBef>
              <a:spcAft>
                <a:spcPts val="0"/>
              </a:spcAft>
              <a:buSzPct val="100000"/>
              <a:buChar char="•"/>
            </a:pPr>
            <a:r>
              <a:rPr b="1" lang="en-US" sz="4800"/>
              <a:t>Batch size set to 32</a:t>
            </a:r>
            <a:r>
              <a:rPr lang="en-US" sz="4800"/>
              <a:t> to balance computational efficiency and training speed.</a:t>
            </a:r>
            <a:endParaRPr sz="4800"/>
          </a:p>
          <a:p>
            <a:pPr indent="-304800" lvl="0" marL="457200" rtl="0" algn="l">
              <a:lnSpc>
                <a:spcPct val="200000"/>
              </a:lnSpc>
              <a:spcBef>
                <a:spcPts val="0"/>
              </a:spcBef>
              <a:spcAft>
                <a:spcPts val="0"/>
              </a:spcAft>
              <a:buSzPct val="100000"/>
              <a:buChar char="•"/>
            </a:pPr>
            <a:r>
              <a:rPr b="1" lang="en-US" sz="4800"/>
              <a:t>Trained for 50 epochs</a:t>
            </a:r>
            <a:r>
              <a:rPr lang="en-US" sz="4800"/>
              <a:t> with EarlyStopping (patience = 5) to prevent overfitting.</a:t>
            </a:r>
            <a:endParaRPr sz="4800"/>
          </a:p>
          <a:p>
            <a:pPr indent="-304800" lvl="0" marL="457200" rtl="0" algn="l">
              <a:lnSpc>
                <a:spcPct val="200000"/>
              </a:lnSpc>
              <a:spcBef>
                <a:spcPts val="0"/>
              </a:spcBef>
              <a:spcAft>
                <a:spcPts val="0"/>
              </a:spcAft>
              <a:buSzPct val="100000"/>
              <a:buChar char="•"/>
            </a:pPr>
            <a:r>
              <a:rPr lang="en-US" sz="4800"/>
              <a:t>We fine-tuned </a:t>
            </a:r>
            <a:r>
              <a:rPr b="1" lang="en-US" sz="4800"/>
              <a:t>hyperparameters manually</a:t>
            </a:r>
            <a:r>
              <a:rPr lang="en-US" sz="4800"/>
              <a:t> across iterations for better performance</a:t>
            </a:r>
            <a:endParaRPr sz="4300"/>
          </a:p>
          <a:p>
            <a:pPr indent="0" lvl="0" marL="0" rtl="0" algn="l">
              <a:lnSpc>
                <a:spcPct val="115000"/>
              </a:lnSpc>
              <a:spcBef>
                <a:spcPts val="1200"/>
              </a:spcBef>
              <a:spcAft>
                <a:spcPts val="0"/>
              </a:spcAft>
              <a:buNone/>
            </a:pPr>
            <a:r>
              <a:rPr b="1" lang="en-US" sz="4800"/>
              <a:t>Performance Metrics &amp; Observations</a:t>
            </a:r>
            <a:endParaRPr b="1" sz="4800"/>
          </a:p>
          <a:p>
            <a:pPr indent="-304800" lvl="0" marL="457200" rtl="0" algn="l">
              <a:lnSpc>
                <a:spcPct val="200000"/>
              </a:lnSpc>
              <a:spcBef>
                <a:spcPts val="1200"/>
              </a:spcBef>
              <a:spcAft>
                <a:spcPts val="0"/>
              </a:spcAft>
              <a:buSzPct val="100000"/>
              <a:buChar char="•"/>
            </a:pPr>
            <a:r>
              <a:rPr lang="en-US" sz="4800"/>
              <a:t>We achieved </a:t>
            </a:r>
            <a:r>
              <a:rPr b="1" lang="en-US" sz="4800"/>
              <a:t>99.2% accuracy</a:t>
            </a:r>
            <a:r>
              <a:rPr lang="en-US" sz="4800"/>
              <a:t> on both validation and test sets.</a:t>
            </a:r>
            <a:endParaRPr sz="4800"/>
          </a:p>
          <a:p>
            <a:pPr indent="-304800" lvl="0" marL="457200" rtl="0" algn="l">
              <a:lnSpc>
                <a:spcPct val="200000"/>
              </a:lnSpc>
              <a:spcBef>
                <a:spcPts val="0"/>
              </a:spcBef>
              <a:spcAft>
                <a:spcPts val="0"/>
              </a:spcAft>
              <a:buSzPct val="100000"/>
              <a:buChar char="•"/>
            </a:pPr>
            <a:r>
              <a:rPr b="1" lang="en-US" sz="4800"/>
              <a:t>Precision, recall, and F1-score</a:t>
            </a:r>
            <a:r>
              <a:rPr lang="en-US" sz="4800"/>
              <a:t> showed balanced performance.</a:t>
            </a:r>
            <a:endParaRPr sz="4800"/>
          </a:p>
          <a:p>
            <a:pPr indent="-304800" lvl="0" marL="457200" rtl="0" algn="l">
              <a:lnSpc>
                <a:spcPct val="200000"/>
              </a:lnSpc>
              <a:spcBef>
                <a:spcPts val="0"/>
              </a:spcBef>
              <a:spcAft>
                <a:spcPts val="0"/>
              </a:spcAft>
              <a:buSzPct val="100000"/>
              <a:buChar char="•"/>
            </a:pPr>
            <a:r>
              <a:rPr b="1" lang="en-US" sz="4800"/>
              <a:t>Confusion matrix analysis</a:t>
            </a:r>
            <a:r>
              <a:rPr lang="en-US" sz="4800"/>
              <a:t> revealed </a:t>
            </a:r>
            <a:r>
              <a:rPr b="1" lang="en-US" sz="4800"/>
              <a:t>35 misclassifications</a:t>
            </a:r>
            <a:r>
              <a:rPr lang="en-US" sz="4800"/>
              <a:t> (20 animals, 15 humans).</a:t>
            </a:r>
            <a:endParaRPr sz="4800"/>
          </a:p>
          <a:p>
            <a:pPr indent="-304800" lvl="0" marL="457200" rtl="0" algn="l">
              <a:lnSpc>
                <a:spcPct val="200000"/>
              </a:lnSpc>
              <a:spcBef>
                <a:spcPts val="0"/>
              </a:spcBef>
              <a:spcAft>
                <a:spcPts val="0"/>
              </a:spcAft>
              <a:buSzPct val="100000"/>
              <a:buChar char="•"/>
            </a:pPr>
            <a:r>
              <a:rPr b="1" lang="en-US" sz="4800"/>
              <a:t>ROC curve and scatter plot</a:t>
            </a:r>
            <a:r>
              <a:rPr lang="en-US" sz="4800"/>
              <a:t> indicated overconfidence in predictions, with extreme probabilities close to 0 or 1.</a:t>
            </a:r>
            <a:endParaRPr sz="4800"/>
          </a:p>
          <a:p>
            <a:pPr indent="0" lvl="0" marL="457200" rtl="0" algn="l">
              <a:lnSpc>
                <a:spcPct val="200000"/>
              </a:lnSpc>
              <a:spcBef>
                <a:spcPts val="1200"/>
              </a:spcBef>
              <a:spcAft>
                <a:spcPts val="0"/>
              </a:spcAft>
              <a:buNone/>
            </a:pPr>
            <a:r>
              <a:t/>
            </a:r>
            <a:endParaRPr b="1" sz="4300"/>
          </a:p>
          <a:p>
            <a:pPr indent="0" lvl="0" marL="0" rtl="0" algn="l">
              <a:lnSpc>
                <a:spcPct val="115000"/>
              </a:lnSpc>
              <a:spcBef>
                <a:spcPts val="1200"/>
              </a:spcBef>
              <a:spcAft>
                <a:spcPts val="1200"/>
              </a:spcAft>
              <a:buNone/>
            </a:pPr>
            <a:r>
              <a:t/>
            </a:r>
            <a:endParaRPr sz="2000"/>
          </a:p>
        </p:txBody>
      </p:sp>
      <p:sp>
        <p:nvSpPr>
          <p:cNvPr id="105" name="Google Shape;105;g33a56cdaa22_0_17"/>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Methodological Improvements Cont’d.</a:t>
            </a:r>
            <a:endParaRPr sz="2400"/>
          </a:p>
        </p:txBody>
      </p:sp>
      <p:pic>
        <p:nvPicPr>
          <p:cNvPr id="106" name="Google Shape;106;g33a56cdaa22_0_17"/>
          <p:cNvPicPr preferRelativeResize="0"/>
          <p:nvPr/>
        </p:nvPicPr>
        <p:blipFill rotWithShape="1">
          <a:blip r:embed="rId3">
            <a:alphaModFix/>
          </a:blip>
          <a:srcRect b="16636" l="12429" r="10942" t="5439"/>
          <a:stretch/>
        </p:blipFill>
        <p:spPr>
          <a:xfrm>
            <a:off x="6823750" y="1042375"/>
            <a:ext cx="2162175" cy="2180150"/>
          </a:xfrm>
          <a:prstGeom prst="rect">
            <a:avLst/>
          </a:prstGeom>
          <a:noFill/>
          <a:ln>
            <a:noFill/>
          </a:ln>
        </p:spPr>
      </p:pic>
      <p:sp>
        <p:nvSpPr>
          <p:cNvPr id="107" name="Google Shape;107;g33a56cdaa22_0_17"/>
          <p:cNvSpPr txBox="1"/>
          <p:nvPr/>
        </p:nvSpPr>
        <p:spPr>
          <a:xfrm>
            <a:off x="6823750" y="3158725"/>
            <a:ext cx="2162100" cy="700800"/>
          </a:xfrm>
          <a:prstGeom prst="rect">
            <a:avLst/>
          </a:prstGeom>
          <a:noFill/>
          <a:ln>
            <a:noFill/>
          </a:ln>
        </p:spPr>
        <p:txBody>
          <a:bodyPr anchorCtr="0" anchor="t" bIns="91425" lIns="91425" spcFirstLastPara="1" rIns="91425" wrap="square" tIns="91425">
            <a:noAutofit/>
          </a:bodyPr>
          <a:lstStyle/>
          <a:p>
            <a:pPr indent="0" lvl="0" marL="0" marR="135147" rtl="0" algn="l">
              <a:spcBef>
                <a:spcPts val="0"/>
              </a:spcBef>
              <a:spcAft>
                <a:spcPts val="0"/>
              </a:spcAft>
              <a:buNone/>
            </a:pPr>
            <a:r>
              <a:rPr i="1" lang="en-US" sz="1000">
                <a:solidFill>
                  <a:schemeClr val="dk1"/>
                </a:solidFill>
              </a:rPr>
              <a:t>Note. </a:t>
            </a:r>
            <a:r>
              <a:rPr lang="en-US" sz="1100">
                <a:solidFill>
                  <a:schemeClr val="dk1"/>
                </a:solidFill>
                <a:latin typeface="Calibri"/>
                <a:ea typeface="Calibri"/>
                <a:cs typeface="Calibri"/>
                <a:sym typeface="Calibri"/>
              </a:rPr>
              <a:t>The model achieved over 4000 correct predictions with an accuracy of 99.2%.</a:t>
            </a:r>
            <a:endParaRPr i="1" sz="1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33a56cdaa22_0_25"/>
          <p:cNvSpPr txBox="1"/>
          <p:nvPr>
            <p:ph idx="1" type="body"/>
          </p:nvPr>
        </p:nvSpPr>
        <p:spPr>
          <a:xfrm>
            <a:off x="0" y="835275"/>
            <a:ext cx="7098900" cy="41067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115000"/>
              </a:lnSpc>
              <a:spcBef>
                <a:spcPts val="0"/>
              </a:spcBef>
              <a:spcAft>
                <a:spcPts val="0"/>
              </a:spcAft>
              <a:buClr>
                <a:schemeClr val="dk1"/>
              </a:buClr>
              <a:buSzPts val="275"/>
              <a:buFont typeface="Arial"/>
              <a:buNone/>
            </a:pPr>
            <a:r>
              <a:rPr b="1" lang="en-US" sz="4800"/>
              <a:t>Error Analysis &amp; Future Improvements</a:t>
            </a:r>
            <a:endParaRPr b="1" sz="4800"/>
          </a:p>
          <a:p>
            <a:pPr indent="0" lvl="0" marL="0" rtl="0" algn="l">
              <a:lnSpc>
                <a:spcPct val="115000"/>
              </a:lnSpc>
              <a:spcBef>
                <a:spcPts val="0"/>
              </a:spcBef>
              <a:spcAft>
                <a:spcPts val="0"/>
              </a:spcAft>
              <a:buClr>
                <a:schemeClr val="dk1"/>
              </a:buClr>
              <a:buSzPts val="275"/>
              <a:buFont typeface="Arial"/>
              <a:buNone/>
            </a:pPr>
            <a:r>
              <a:t/>
            </a:r>
            <a:endParaRPr b="1" sz="4800"/>
          </a:p>
          <a:p>
            <a:pPr indent="-304800" lvl="0" marL="457200" rtl="0" algn="l">
              <a:lnSpc>
                <a:spcPct val="200000"/>
              </a:lnSpc>
              <a:spcBef>
                <a:spcPts val="0"/>
              </a:spcBef>
              <a:spcAft>
                <a:spcPts val="0"/>
              </a:spcAft>
              <a:buSzPct val="100000"/>
              <a:buChar char="•"/>
            </a:pPr>
            <a:r>
              <a:rPr b="1" lang="en-US" sz="4800"/>
              <a:t>Common misclassification factors</a:t>
            </a:r>
            <a:r>
              <a:rPr lang="en-US" sz="4800"/>
              <a:t> included:</a:t>
            </a:r>
            <a:endParaRPr sz="4800"/>
          </a:p>
          <a:p>
            <a:pPr indent="-304800" lvl="1" marL="800100" rtl="0" algn="l">
              <a:lnSpc>
                <a:spcPct val="200000"/>
              </a:lnSpc>
              <a:spcBef>
                <a:spcPts val="0"/>
              </a:spcBef>
              <a:spcAft>
                <a:spcPts val="0"/>
              </a:spcAft>
              <a:buSzPct val="100000"/>
              <a:buChar char="•"/>
            </a:pPr>
            <a:r>
              <a:rPr lang="en-US" sz="4800"/>
              <a:t>Low contrast and poor lighting conditions.</a:t>
            </a:r>
            <a:endParaRPr sz="4800"/>
          </a:p>
          <a:p>
            <a:pPr indent="-304800" lvl="1" marL="800100" rtl="0" algn="l">
              <a:lnSpc>
                <a:spcPct val="200000"/>
              </a:lnSpc>
              <a:spcBef>
                <a:spcPts val="0"/>
              </a:spcBef>
              <a:spcAft>
                <a:spcPts val="0"/>
              </a:spcAft>
              <a:buSzPct val="100000"/>
              <a:buChar char="•"/>
            </a:pPr>
            <a:r>
              <a:rPr lang="en-US" sz="4800"/>
              <a:t>Extreme face angles (&gt;45° from center).</a:t>
            </a:r>
            <a:endParaRPr sz="4800"/>
          </a:p>
          <a:p>
            <a:pPr indent="-304800" lvl="1" marL="800100" rtl="0" algn="l">
              <a:lnSpc>
                <a:spcPct val="200000"/>
              </a:lnSpc>
              <a:spcBef>
                <a:spcPts val="0"/>
              </a:spcBef>
              <a:spcAft>
                <a:spcPts val="0"/>
              </a:spcAft>
              <a:buSzPct val="100000"/>
              <a:buChar char="•"/>
            </a:pPr>
            <a:r>
              <a:rPr lang="en-US" sz="4800"/>
              <a:t>Background complexity and occlusions.</a:t>
            </a:r>
            <a:endParaRPr sz="4800"/>
          </a:p>
          <a:p>
            <a:pPr indent="-304800" lvl="1" marL="800100" rtl="0" algn="l">
              <a:lnSpc>
                <a:spcPct val="200000"/>
              </a:lnSpc>
              <a:spcBef>
                <a:spcPts val="0"/>
              </a:spcBef>
              <a:spcAft>
                <a:spcPts val="0"/>
              </a:spcAft>
              <a:buSzPct val="100000"/>
              <a:buChar char="•"/>
            </a:pPr>
            <a:r>
              <a:rPr lang="en-US" sz="4800"/>
              <a:t>Image resolution degradation affecting feature clarity.</a:t>
            </a:r>
            <a:endParaRPr sz="4800"/>
          </a:p>
          <a:p>
            <a:pPr indent="-304800" lvl="0" marL="457200" rtl="0" algn="l">
              <a:lnSpc>
                <a:spcPct val="200000"/>
              </a:lnSpc>
              <a:spcBef>
                <a:spcPts val="0"/>
              </a:spcBef>
              <a:spcAft>
                <a:spcPts val="0"/>
              </a:spcAft>
              <a:buSzPct val="100000"/>
              <a:buChar char="•"/>
            </a:pPr>
            <a:r>
              <a:rPr b="1" lang="en-US" sz="4800"/>
              <a:t>Overconfidence in human classifications</a:t>
            </a:r>
            <a:r>
              <a:rPr lang="en-US" sz="4800"/>
              <a:t> led to higher false positives.</a:t>
            </a:r>
            <a:endParaRPr sz="4800"/>
          </a:p>
          <a:p>
            <a:pPr indent="-304800" lvl="0" marL="457200" rtl="0" algn="l">
              <a:lnSpc>
                <a:spcPct val="200000"/>
              </a:lnSpc>
              <a:spcBef>
                <a:spcPts val="0"/>
              </a:spcBef>
              <a:spcAft>
                <a:spcPts val="0"/>
              </a:spcAft>
              <a:buSzPct val="100000"/>
              <a:buChar char="•"/>
            </a:pPr>
            <a:r>
              <a:rPr b="1" lang="en-US" sz="4800"/>
              <a:t>Proposed improvements:</a:t>
            </a:r>
            <a:endParaRPr b="1" sz="4800"/>
          </a:p>
          <a:p>
            <a:pPr indent="-304800" lvl="1" marL="800100" rtl="0" algn="l">
              <a:lnSpc>
                <a:spcPct val="200000"/>
              </a:lnSpc>
              <a:spcBef>
                <a:spcPts val="0"/>
              </a:spcBef>
              <a:spcAft>
                <a:spcPts val="0"/>
              </a:spcAft>
              <a:buSzPct val="100000"/>
              <a:buChar char="•"/>
            </a:pPr>
            <a:r>
              <a:rPr lang="en-US" sz="4800"/>
              <a:t>We plan to </a:t>
            </a:r>
            <a:r>
              <a:rPr b="1" lang="en-US" sz="4800"/>
              <a:t>incorporate more data augmentation</a:t>
            </a:r>
            <a:r>
              <a:rPr lang="en-US" sz="4800"/>
              <a:t> (rotation, brightness adjustments, occlusion simulation).</a:t>
            </a:r>
            <a:endParaRPr sz="4800"/>
          </a:p>
          <a:p>
            <a:pPr indent="-304800" lvl="1" marL="800100" rtl="0" algn="l">
              <a:lnSpc>
                <a:spcPct val="200000"/>
              </a:lnSpc>
              <a:spcBef>
                <a:spcPts val="0"/>
              </a:spcBef>
              <a:spcAft>
                <a:spcPts val="0"/>
              </a:spcAft>
              <a:buSzPct val="100000"/>
              <a:buChar char="•"/>
            </a:pPr>
            <a:r>
              <a:rPr b="1" lang="en-US" sz="4800"/>
              <a:t>Increase image resolution</a:t>
            </a:r>
            <a:r>
              <a:rPr lang="en-US" sz="4800"/>
              <a:t> for improved feature extraction.</a:t>
            </a:r>
            <a:endParaRPr sz="4800"/>
          </a:p>
          <a:p>
            <a:pPr indent="-304800" lvl="1" marL="800100" rtl="0" algn="l">
              <a:lnSpc>
                <a:spcPct val="200000"/>
              </a:lnSpc>
              <a:spcBef>
                <a:spcPts val="0"/>
              </a:spcBef>
              <a:spcAft>
                <a:spcPts val="0"/>
              </a:spcAft>
              <a:buSzPct val="100000"/>
              <a:buChar char="•"/>
            </a:pPr>
            <a:r>
              <a:rPr b="1" lang="en-US" sz="4800"/>
              <a:t>Enhance convolutional layers and pooling strategies</a:t>
            </a:r>
            <a:r>
              <a:rPr lang="en-US" sz="4800"/>
              <a:t> to refine decision boundaries.</a:t>
            </a:r>
            <a:endParaRPr sz="4800"/>
          </a:p>
          <a:p>
            <a:pPr indent="0" lvl="0" marL="0" rtl="0" algn="l">
              <a:lnSpc>
                <a:spcPct val="115000"/>
              </a:lnSpc>
              <a:spcBef>
                <a:spcPts val="0"/>
              </a:spcBef>
              <a:spcAft>
                <a:spcPts val="0"/>
              </a:spcAft>
              <a:buNone/>
            </a:pPr>
            <a:r>
              <a:t/>
            </a:r>
            <a:endParaRPr b="1" sz="4800"/>
          </a:p>
          <a:p>
            <a:pPr indent="0" lvl="0" marL="457200" rtl="0" algn="l">
              <a:lnSpc>
                <a:spcPct val="200000"/>
              </a:lnSpc>
              <a:spcBef>
                <a:spcPts val="0"/>
              </a:spcBef>
              <a:spcAft>
                <a:spcPts val="0"/>
              </a:spcAft>
              <a:buNone/>
            </a:pPr>
            <a:r>
              <a:t/>
            </a:r>
            <a:endParaRPr b="1" sz="4300"/>
          </a:p>
          <a:p>
            <a:pPr indent="0" lvl="0" marL="0" rtl="0" algn="l">
              <a:lnSpc>
                <a:spcPct val="115000"/>
              </a:lnSpc>
              <a:spcBef>
                <a:spcPts val="1200"/>
              </a:spcBef>
              <a:spcAft>
                <a:spcPts val="1200"/>
              </a:spcAft>
              <a:buNone/>
            </a:pPr>
            <a:r>
              <a:t/>
            </a:r>
            <a:endParaRPr sz="2000"/>
          </a:p>
        </p:txBody>
      </p:sp>
      <p:sp>
        <p:nvSpPr>
          <p:cNvPr id="114" name="Google Shape;114;g33a56cdaa22_0_25"/>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Methodological Improvements Cont’d.</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33a5f4e4c33_0_61"/>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Methodological Improvements Cont’d.</a:t>
            </a:r>
            <a:endParaRPr sz="2400"/>
          </a:p>
        </p:txBody>
      </p:sp>
      <p:grpSp>
        <p:nvGrpSpPr>
          <p:cNvPr id="121" name="Google Shape;121;g33a5f4e4c33_0_61"/>
          <p:cNvGrpSpPr/>
          <p:nvPr/>
        </p:nvGrpSpPr>
        <p:grpSpPr>
          <a:xfrm>
            <a:off x="255587" y="939800"/>
            <a:ext cx="8632825" cy="3962400"/>
            <a:chOff x="368300" y="939800"/>
            <a:chExt cx="8632825" cy="3962400"/>
          </a:xfrm>
        </p:grpSpPr>
        <p:pic>
          <p:nvPicPr>
            <p:cNvPr id="122" name="Google Shape;122;g33a5f4e4c33_0_61"/>
            <p:cNvPicPr preferRelativeResize="0"/>
            <p:nvPr/>
          </p:nvPicPr>
          <p:blipFill rotWithShape="1">
            <a:blip r:embed="rId3">
              <a:alphaModFix/>
            </a:blip>
            <a:srcRect b="33439" l="1941" r="0" t="0"/>
            <a:stretch/>
          </p:blipFill>
          <p:spPr>
            <a:xfrm>
              <a:off x="368300" y="939800"/>
              <a:ext cx="5838825" cy="3962400"/>
            </a:xfrm>
            <a:prstGeom prst="rect">
              <a:avLst/>
            </a:prstGeom>
            <a:noFill/>
            <a:ln>
              <a:noFill/>
            </a:ln>
          </p:spPr>
        </p:pic>
        <p:pic>
          <p:nvPicPr>
            <p:cNvPr id="123" name="Google Shape;123;g33a5f4e4c33_0_61"/>
            <p:cNvPicPr preferRelativeResize="0"/>
            <p:nvPr/>
          </p:nvPicPr>
          <p:blipFill rotWithShape="1">
            <a:blip r:embed="rId3">
              <a:alphaModFix/>
            </a:blip>
            <a:srcRect b="660" l="1942" r="51135" t="65820"/>
            <a:stretch/>
          </p:blipFill>
          <p:spPr>
            <a:xfrm>
              <a:off x="6207125" y="939800"/>
              <a:ext cx="2794000" cy="1995425"/>
            </a:xfrm>
            <a:prstGeom prst="rect">
              <a:avLst/>
            </a:prstGeom>
            <a:noFill/>
            <a:ln>
              <a:noFill/>
            </a:ln>
          </p:spPr>
        </p:pic>
        <p:pic>
          <p:nvPicPr>
            <p:cNvPr id="124" name="Google Shape;124;g33a5f4e4c33_0_61"/>
            <p:cNvPicPr preferRelativeResize="0"/>
            <p:nvPr/>
          </p:nvPicPr>
          <p:blipFill rotWithShape="1">
            <a:blip r:embed="rId3">
              <a:alphaModFix/>
            </a:blip>
            <a:srcRect b="588" l="50699" r="2378" t="66371"/>
            <a:stretch/>
          </p:blipFill>
          <p:spPr>
            <a:xfrm>
              <a:off x="6207125" y="2935225"/>
              <a:ext cx="2794000" cy="1966975"/>
            </a:xfrm>
            <a:prstGeom prst="rect">
              <a:avLst/>
            </a:prstGeom>
            <a:noFill/>
            <a:ln>
              <a:noFill/>
            </a:ln>
          </p:spPr>
        </p:pic>
      </p:grpSp>
      <p:sp>
        <p:nvSpPr>
          <p:cNvPr id="125" name="Google Shape;125;g33a5f4e4c33_0_61"/>
          <p:cNvSpPr txBox="1"/>
          <p:nvPr/>
        </p:nvSpPr>
        <p:spPr>
          <a:xfrm>
            <a:off x="284325" y="4818888"/>
            <a:ext cx="8604000" cy="267300"/>
          </a:xfrm>
          <a:prstGeom prst="rect">
            <a:avLst/>
          </a:prstGeom>
          <a:noFill/>
          <a:ln>
            <a:noFill/>
          </a:ln>
        </p:spPr>
        <p:txBody>
          <a:bodyPr anchorCtr="0" anchor="t" bIns="91425" lIns="91425" spcFirstLastPara="1" rIns="91425" wrap="square" tIns="91425">
            <a:noAutofit/>
          </a:bodyPr>
          <a:lstStyle/>
          <a:p>
            <a:pPr indent="0" lvl="0" marL="0" marR="266700" rtl="0" algn="l">
              <a:lnSpc>
                <a:spcPct val="200000"/>
              </a:lnSpc>
              <a:spcBef>
                <a:spcPts val="0"/>
              </a:spcBef>
              <a:spcAft>
                <a:spcPts val="0"/>
              </a:spcAft>
              <a:buClr>
                <a:schemeClr val="dk1"/>
              </a:buClr>
              <a:buSzPts val="1100"/>
              <a:buFont typeface="Arial"/>
              <a:buNone/>
            </a:pPr>
            <a:r>
              <a:rPr i="1" lang="en-US" sz="1100">
                <a:solidFill>
                  <a:schemeClr val="dk1"/>
                </a:solidFill>
                <a:latin typeface="Calibri"/>
                <a:ea typeface="Calibri"/>
                <a:cs typeface="Calibri"/>
                <a:sym typeface="Calibri"/>
              </a:rPr>
              <a:t>Note. </a:t>
            </a:r>
            <a:r>
              <a:rPr lang="en-US" sz="1100">
                <a:solidFill>
                  <a:schemeClr val="dk1"/>
                </a:solidFill>
                <a:latin typeface="Calibri"/>
                <a:ea typeface="Calibri"/>
                <a:cs typeface="Calibri"/>
                <a:sym typeface="Calibri"/>
              </a:rPr>
              <a:t>Misclassified images on the test set. There are 24 animals (21 dogs, 2 cats, 1 large cat) and 12 humans (10 adults, 2 newborns).</a:t>
            </a:r>
            <a:r>
              <a:rPr lang="en-US" sz="11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33a2e1f7aaa_0_26"/>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Code Modifications and Challenges</a:t>
            </a:r>
            <a:endParaRPr sz="2400"/>
          </a:p>
        </p:txBody>
      </p:sp>
      <p:sp>
        <p:nvSpPr>
          <p:cNvPr id="131" name="Google Shape;131;g33a2e1f7aaa_0_26"/>
          <p:cNvSpPr txBox="1"/>
          <p:nvPr>
            <p:ph idx="1" type="body"/>
          </p:nvPr>
        </p:nvSpPr>
        <p:spPr>
          <a:xfrm>
            <a:off x="0" y="852854"/>
            <a:ext cx="9144000" cy="42906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15000"/>
              </a:lnSpc>
              <a:spcBef>
                <a:spcPts val="1400"/>
              </a:spcBef>
              <a:spcAft>
                <a:spcPts val="0"/>
              </a:spcAft>
              <a:buClr>
                <a:schemeClr val="dk1"/>
              </a:buClr>
              <a:buSzPts val="1100"/>
              <a:buFont typeface="Arial"/>
              <a:buNone/>
            </a:pPr>
            <a:r>
              <a:rPr b="1" lang="en-US" sz="1300"/>
              <a:t>Challenges Faced:</a:t>
            </a:r>
            <a:endParaRPr b="1" sz="1300"/>
          </a:p>
          <a:p>
            <a:pPr indent="-298450" lvl="0" marL="457200" rtl="0" algn="l">
              <a:lnSpc>
                <a:spcPct val="115000"/>
              </a:lnSpc>
              <a:spcBef>
                <a:spcPts val="1200"/>
              </a:spcBef>
              <a:spcAft>
                <a:spcPts val="0"/>
              </a:spcAft>
              <a:buSzPts val="1100"/>
              <a:buChar char="●"/>
            </a:pPr>
            <a:r>
              <a:rPr b="1" lang="en-US" sz="1100"/>
              <a:t>Metrics Implementation:</a:t>
            </a:r>
            <a:endParaRPr b="1" sz="1100"/>
          </a:p>
          <a:p>
            <a:pPr indent="-298450" lvl="1" marL="914400" rtl="0" algn="l">
              <a:lnSpc>
                <a:spcPct val="115000"/>
              </a:lnSpc>
              <a:spcBef>
                <a:spcPts val="0"/>
              </a:spcBef>
              <a:spcAft>
                <a:spcPts val="0"/>
              </a:spcAft>
              <a:buSzPts val="1100"/>
              <a:buChar char="○"/>
            </a:pPr>
            <a:r>
              <a:rPr lang="en-US" sz="1100"/>
              <a:t>Added Precision(), Recall(), and custom F1-score (f1_m) to track performance but struggled with improving F1-score.</a:t>
            </a:r>
            <a:endParaRPr sz="1100"/>
          </a:p>
          <a:p>
            <a:pPr indent="-298450" lvl="0" marL="457200" rtl="0" algn="l">
              <a:lnSpc>
                <a:spcPct val="115000"/>
              </a:lnSpc>
              <a:spcBef>
                <a:spcPts val="0"/>
              </a:spcBef>
              <a:spcAft>
                <a:spcPts val="0"/>
              </a:spcAft>
              <a:buSzPts val="1100"/>
              <a:buChar char="●"/>
            </a:pPr>
            <a:r>
              <a:rPr b="1" lang="en-US" sz="1100"/>
              <a:t>Training Duration:</a:t>
            </a:r>
            <a:endParaRPr b="1" sz="1100"/>
          </a:p>
          <a:p>
            <a:pPr indent="-298450" lvl="1" marL="914400" rtl="0" algn="l">
              <a:lnSpc>
                <a:spcPct val="115000"/>
              </a:lnSpc>
              <a:spcBef>
                <a:spcPts val="0"/>
              </a:spcBef>
              <a:spcAft>
                <a:spcPts val="0"/>
              </a:spcAft>
              <a:buSzPts val="1100"/>
              <a:buChar char="○"/>
            </a:pPr>
            <a:r>
              <a:rPr lang="en-US" sz="1100"/>
              <a:t>Increased epochs from 25 to 50, but still faced challenges in optimizing F1-score.</a:t>
            </a:r>
            <a:endParaRPr sz="1100"/>
          </a:p>
          <a:p>
            <a:pPr indent="-298450" lvl="0" marL="457200" rtl="0" algn="l">
              <a:lnSpc>
                <a:spcPct val="115000"/>
              </a:lnSpc>
              <a:spcBef>
                <a:spcPts val="0"/>
              </a:spcBef>
              <a:spcAft>
                <a:spcPts val="0"/>
              </a:spcAft>
              <a:buSzPts val="1100"/>
              <a:buChar char="●"/>
            </a:pPr>
            <a:r>
              <a:rPr b="1" lang="en-US" sz="1100"/>
              <a:t>Early Stopping:</a:t>
            </a:r>
            <a:endParaRPr b="1" sz="1100"/>
          </a:p>
          <a:p>
            <a:pPr indent="-298450" lvl="1" marL="914400" rtl="0" algn="l">
              <a:lnSpc>
                <a:spcPct val="115000"/>
              </a:lnSpc>
              <a:spcBef>
                <a:spcPts val="0"/>
              </a:spcBef>
              <a:spcAft>
                <a:spcPts val="0"/>
              </a:spcAft>
              <a:buSzPts val="1100"/>
              <a:buChar char="○"/>
            </a:pPr>
            <a:r>
              <a:rPr lang="en-US" sz="1100"/>
              <a:t>Implemented early stopping with a patience of 5 epochs, but training continued without improvement beyond Epoch 8, which caused delays.</a:t>
            </a:r>
            <a:endParaRPr sz="1100"/>
          </a:p>
          <a:p>
            <a:pPr indent="-298450" lvl="1" marL="914400" rtl="0" algn="l">
              <a:lnSpc>
                <a:spcPct val="115000"/>
              </a:lnSpc>
              <a:spcBef>
                <a:spcPts val="0"/>
              </a:spcBef>
              <a:spcAft>
                <a:spcPts val="0"/>
              </a:spcAft>
              <a:buSzPts val="1100"/>
              <a:buChar char="○"/>
            </a:pPr>
            <a:r>
              <a:rPr lang="en-US" sz="1100"/>
              <a:t>Best performance was at Epoch 8, but the model reverted to earlier weights during early stopping, preventing further improvement.</a:t>
            </a:r>
            <a:endParaRPr sz="1100"/>
          </a:p>
          <a:p>
            <a:pPr indent="0" lvl="0" marL="0" rtl="0" algn="l">
              <a:spcBef>
                <a:spcPts val="1200"/>
              </a:spcBef>
              <a:spcAft>
                <a:spcPts val="0"/>
              </a:spcAft>
              <a:buNone/>
            </a:pPr>
            <a:r>
              <a:rPr b="1" lang="en-US" sz="1100"/>
              <a:t>Confusion Matrix Issues:</a:t>
            </a:r>
            <a:endParaRPr b="1" sz="1100"/>
          </a:p>
          <a:p>
            <a:pPr indent="-298450" lvl="0" marL="457200" rtl="0" algn="l">
              <a:lnSpc>
                <a:spcPct val="115000"/>
              </a:lnSpc>
              <a:spcBef>
                <a:spcPts val="1200"/>
              </a:spcBef>
              <a:spcAft>
                <a:spcPts val="0"/>
              </a:spcAft>
              <a:buSzPts val="1100"/>
              <a:buChar char="●"/>
            </a:pPr>
            <a:r>
              <a:rPr lang="en-US" sz="1100"/>
              <a:t>High number of </a:t>
            </a:r>
            <a:r>
              <a:rPr b="1" lang="en-US" sz="1100"/>
              <a:t>False Positives (FP = 1118)</a:t>
            </a:r>
            <a:r>
              <a:rPr lang="en-US" sz="1100"/>
              <a:t> and </a:t>
            </a:r>
            <a:r>
              <a:rPr b="1" lang="en-US" sz="1100"/>
              <a:t>False Negatives (FN = 1096)</a:t>
            </a:r>
            <a:r>
              <a:rPr lang="en-US" sz="1100"/>
              <a:t> indicating difficulty in classifying classes correctly.</a:t>
            </a:r>
            <a:endParaRPr sz="1100"/>
          </a:p>
          <a:p>
            <a:pPr indent="-298450" lvl="0" marL="457200" rtl="0" algn="l">
              <a:lnSpc>
                <a:spcPct val="115000"/>
              </a:lnSpc>
              <a:spcBef>
                <a:spcPts val="0"/>
              </a:spcBef>
              <a:spcAft>
                <a:spcPts val="0"/>
              </a:spcAft>
              <a:buSzPts val="1100"/>
              <a:buChar char="●"/>
            </a:pPr>
            <a:r>
              <a:rPr lang="en-US" sz="1100"/>
              <a:t>Suggested potential thresholding issues affecting model performance.</a:t>
            </a:r>
            <a:endParaRPr sz="1100"/>
          </a:p>
          <a:p>
            <a:pPr indent="0" lvl="0" marL="0" rtl="0" algn="l">
              <a:lnSpc>
                <a:spcPct val="115000"/>
              </a:lnSpc>
              <a:spcBef>
                <a:spcPts val="1200"/>
              </a:spcBef>
              <a:spcAft>
                <a:spcPts val="0"/>
              </a:spcAft>
              <a:buNone/>
            </a:pPr>
            <a:r>
              <a:rPr b="1" lang="en-US" sz="1100"/>
              <a:t>Experimentation and Hyperparameter Tuning:</a:t>
            </a:r>
            <a:endParaRPr b="1" sz="1100"/>
          </a:p>
          <a:p>
            <a:pPr indent="-298450" lvl="0" marL="457200" rtl="0" algn="l">
              <a:lnSpc>
                <a:spcPct val="115000"/>
              </a:lnSpc>
              <a:spcBef>
                <a:spcPts val="1200"/>
              </a:spcBef>
              <a:spcAft>
                <a:spcPts val="0"/>
              </a:spcAft>
              <a:buSzPts val="1100"/>
              <a:buChar char="●"/>
            </a:pPr>
            <a:r>
              <a:rPr lang="en-US" sz="1100"/>
              <a:t>Tried increasing batch size, adjusting the learning rate, and applying data augmentation, but F1-score remained below 0.50.</a:t>
            </a:r>
            <a:endParaRPr sz="1100"/>
          </a:p>
          <a:p>
            <a:pPr indent="-298450" lvl="0" marL="457200" rtl="0" algn="l">
              <a:lnSpc>
                <a:spcPct val="115000"/>
              </a:lnSpc>
              <a:spcBef>
                <a:spcPts val="0"/>
              </a:spcBef>
              <a:spcAft>
                <a:spcPts val="0"/>
              </a:spcAft>
              <a:buSzPts val="1100"/>
              <a:buChar char="●"/>
            </a:pPr>
            <a:r>
              <a:rPr lang="en-US" sz="1100"/>
              <a:t>Despite manual coding efforts for F1-score and other optimizations, the model struggled to improve beyond 0.50.</a:t>
            </a:r>
            <a:endParaRPr sz="1100"/>
          </a:p>
          <a:p>
            <a:pPr indent="0" lvl="0" marL="0" rtl="0" algn="l">
              <a:spcBef>
                <a:spcPts val="1200"/>
              </a:spcBef>
              <a:spcAft>
                <a:spcPts val="0"/>
              </a:spcAft>
              <a:buClr>
                <a:schemeClr val="dk1"/>
              </a:buClr>
              <a:buSzPts val="1100"/>
              <a:buFont typeface="Arial"/>
              <a:buNone/>
            </a:pPr>
            <a:r>
              <a:t/>
            </a:r>
            <a:endParaRPr b="1"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33a911b85b8_0_0"/>
          <p:cNvSpPr txBox="1"/>
          <p:nvPr>
            <p:ph type="title"/>
          </p:nvPr>
        </p:nvSpPr>
        <p:spPr>
          <a:xfrm>
            <a:off x="1529309" y="21630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a:t>
            </a:r>
            <a:endParaRPr sz="2400"/>
          </a:p>
          <a:p>
            <a:pPr indent="0" lvl="0" marL="0" rtl="0" algn="ctr">
              <a:lnSpc>
                <a:spcPct val="90000"/>
              </a:lnSpc>
              <a:spcBef>
                <a:spcPts val="0"/>
              </a:spcBef>
              <a:spcAft>
                <a:spcPts val="0"/>
              </a:spcAft>
              <a:buClr>
                <a:schemeClr val="lt1"/>
              </a:buClr>
              <a:buSzPts val="2000"/>
              <a:buFont typeface="Arial"/>
              <a:buNone/>
            </a:pPr>
            <a:r>
              <a:rPr lang="en-US" sz="2400"/>
              <a:t>Epochs</a:t>
            </a:r>
            <a:endParaRPr sz="2400"/>
          </a:p>
        </p:txBody>
      </p:sp>
      <p:sp>
        <p:nvSpPr>
          <p:cNvPr id="137" name="Google Shape;137;g33a911b85b8_0_0"/>
          <p:cNvSpPr txBox="1"/>
          <p:nvPr>
            <p:ph idx="1" type="body"/>
          </p:nvPr>
        </p:nvSpPr>
        <p:spPr>
          <a:xfrm>
            <a:off x="0" y="852850"/>
            <a:ext cx="4980300" cy="4290600"/>
          </a:xfrm>
          <a:prstGeom prst="rect">
            <a:avLst/>
          </a:prstGeom>
          <a:noFill/>
          <a:ln>
            <a:noFill/>
          </a:ln>
        </p:spPr>
        <p:txBody>
          <a:bodyPr anchorCtr="0" anchor="t" bIns="45700" lIns="91425" spcFirstLastPara="1" rIns="91425" wrap="square" tIns="45700">
            <a:normAutofit/>
          </a:bodyPr>
          <a:lstStyle/>
          <a:p>
            <a:pPr indent="-93979" lvl="0" marL="228600" marR="0" rtl="0" algn="l">
              <a:lnSpc>
                <a:spcPct val="105000"/>
              </a:lnSpc>
              <a:spcBef>
                <a:spcPts val="0"/>
              </a:spcBef>
              <a:spcAft>
                <a:spcPts val="0"/>
              </a:spcAft>
              <a:buSzPts val="1480"/>
              <a:buChar char="➢"/>
            </a:pPr>
            <a:r>
              <a:rPr b="1" lang="en-US" sz="1480"/>
              <a:t>Added precision, recall, and F1-score metrics</a:t>
            </a:r>
            <a:r>
              <a:rPr lang="en-US" sz="1480"/>
              <a:t> to monitor performance metrics more comprehensively</a:t>
            </a:r>
            <a:endParaRPr sz="1480"/>
          </a:p>
          <a:p>
            <a:pPr indent="-93979" lvl="0" marL="228600" marR="0" rtl="0" algn="l">
              <a:lnSpc>
                <a:spcPct val="105000"/>
              </a:lnSpc>
              <a:spcBef>
                <a:spcPts val="1000"/>
              </a:spcBef>
              <a:spcAft>
                <a:spcPts val="0"/>
              </a:spcAft>
              <a:buSzPts val="1480"/>
              <a:buChar char="➢"/>
            </a:pPr>
            <a:r>
              <a:rPr b="1" lang="en-US" sz="1480"/>
              <a:t>Increased from 25 to 50 epochs</a:t>
            </a:r>
            <a:r>
              <a:rPr lang="en-US" sz="1480"/>
              <a:t> with </a:t>
            </a:r>
            <a:r>
              <a:rPr b="1" lang="en-US" sz="1480"/>
              <a:t>early stopping</a:t>
            </a:r>
            <a:r>
              <a:rPr lang="en-US" sz="1480"/>
              <a:t> set at 5 for no improvement in the validation F1 score</a:t>
            </a:r>
            <a:endParaRPr sz="1480"/>
          </a:p>
          <a:p>
            <a:pPr indent="-93979" lvl="0" marL="228600" rtl="0" algn="l">
              <a:lnSpc>
                <a:spcPct val="105000"/>
              </a:lnSpc>
              <a:spcBef>
                <a:spcPts val="1000"/>
              </a:spcBef>
              <a:spcAft>
                <a:spcPts val="0"/>
              </a:spcAft>
              <a:buSzPts val="1480"/>
              <a:buChar char="➢"/>
            </a:pPr>
            <a:r>
              <a:rPr b="1" lang="en-US" sz="1480"/>
              <a:t>Epoch 12 (val_f1_m = 15.9589)</a:t>
            </a:r>
            <a:r>
              <a:rPr lang="en-US" sz="1480"/>
              <a:t> → This was the highest validation F1-score.</a:t>
            </a:r>
            <a:endParaRPr sz="1480"/>
          </a:p>
          <a:p>
            <a:pPr indent="-93979" lvl="0" marL="228600" rtl="0" algn="l">
              <a:lnSpc>
                <a:spcPct val="105000"/>
              </a:lnSpc>
              <a:spcBef>
                <a:spcPts val="1000"/>
              </a:spcBef>
              <a:spcAft>
                <a:spcPts val="0"/>
              </a:spcAft>
              <a:buSzPts val="1480"/>
              <a:buChar char="➢"/>
            </a:pPr>
            <a:r>
              <a:rPr b="1" lang="en-US" sz="1480"/>
              <a:t>Epoch 13 (val_f1_m = 15.7103)</a:t>
            </a:r>
            <a:r>
              <a:rPr lang="en-US" sz="1480"/>
              <a:t> → The validation F1-score dropped.</a:t>
            </a:r>
            <a:endParaRPr sz="1480"/>
          </a:p>
          <a:p>
            <a:pPr indent="-93979" lvl="0" marL="228600" rtl="0" algn="l">
              <a:lnSpc>
                <a:spcPct val="105000"/>
              </a:lnSpc>
              <a:spcBef>
                <a:spcPts val="1000"/>
              </a:spcBef>
              <a:spcAft>
                <a:spcPts val="0"/>
              </a:spcAft>
              <a:buSzPts val="1480"/>
              <a:buChar char="➢"/>
            </a:pPr>
            <a:r>
              <a:rPr b="1" lang="en-US" sz="1480"/>
              <a:t>Best epoch was epoch 8</a:t>
            </a:r>
            <a:r>
              <a:rPr lang="en-US" sz="1480"/>
              <a:t>, so early stopping restored the weights from epoch 8.</a:t>
            </a:r>
            <a:endParaRPr sz="1480"/>
          </a:p>
          <a:p>
            <a:pPr indent="0" lvl="0" marL="457200" rtl="0" algn="l">
              <a:lnSpc>
                <a:spcPct val="105000"/>
              </a:lnSpc>
              <a:spcBef>
                <a:spcPts val="1000"/>
              </a:spcBef>
              <a:spcAft>
                <a:spcPts val="1000"/>
              </a:spcAft>
              <a:buSzPts val="770"/>
              <a:buNone/>
            </a:pPr>
            <a:r>
              <a:t/>
            </a:r>
            <a:endParaRPr sz="1480"/>
          </a:p>
        </p:txBody>
      </p:sp>
      <p:pic>
        <p:nvPicPr>
          <p:cNvPr id="138" name="Google Shape;138;g33a911b85b8_0_0"/>
          <p:cNvPicPr preferRelativeResize="0"/>
          <p:nvPr/>
        </p:nvPicPr>
        <p:blipFill>
          <a:blip r:embed="rId3">
            <a:alphaModFix/>
          </a:blip>
          <a:stretch>
            <a:fillRect/>
          </a:stretch>
        </p:blipFill>
        <p:spPr>
          <a:xfrm>
            <a:off x="4980275" y="852850"/>
            <a:ext cx="4163725" cy="3472949"/>
          </a:xfrm>
          <a:prstGeom prst="rect">
            <a:avLst/>
          </a:prstGeom>
          <a:noFill/>
          <a:ln>
            <a:noFill/>
          </a:ln>
        </p:spPr>
      </p:pic>
      <p:sp>
        <p:nvSpPr>
          <p:cNvPr id="139" name="Google Shape;139;g33a911b85b8_0_0"/>
          <p:cNvSpPr txBox="1"/>
          <p:nvPr/>
        </p:nvSpPr>
        <p:spPr>
          <a:xfrm>
            <a:off x="4980275" y="432580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1000">
                <a:solidFill>
                  <a:schemeClr val="dk1"/>
                </a:solidFill>
              </a:rPr>
              <a:t>Note. Confusion Matrix with increased epochs and early stopping for validation F1 score.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33a911b85b8_0_7"/>
          <p:cNvSpPr txBox="1"/>
          <p:nvPr>
            <p:ph type="title"/>
          </p:nvPr>
        </p:nvSpPr>
        <p:spPr>
          <a:xfrm>
            <a:off x="1529309" y="21630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Preprocessing and Training Updates</a:t>
            </a:r>
            <a:endParaRPr sz="2400"/>
          </a:p>
        </p:txBody>
      </p:sp>
      <p:sp>
        <p:nvSpPr>
          <p:cNvPr id="145" name="Google Shape;145;g33a911b85b8_0_7"/>
          <p:cNvSpPr txBox="1"/>
          <p:nvPr>
            <p:ph idx="1" type="body"/>
          </p:nvPr>
        </p:nvSpPr>
        <p:spPr>
          <a:xfrm>
            <a:off x="0" y="852850"/>
            <a:ext cx="4980300" cy="3997500"/>
          </a:xfrm>
          <a:prstGeom prst="rect">
            <a:avLst/>
          </a:prstGeom>
          <a:noFill/>
          <a:ln>
            <a:noFill/>
          </a:ln>
        </p:spPr>
        <p:txBody>
          <a:bodyPr anchorCtr="0" anchor="t" bIns="45700" lIns="91425" spcFirstLastPara="1" rIns="91425" wrap="square" tIns="45700">
            <a:normAutofit/>
          </a:bodyPr>
          <a:lstStyle/>
          <a:p>
            <a:pPr indent="-92710" lvl="0" marL="228600" rtl="0" algn="l">
              <a:lnSpc>
                <a:spcPct val="115000"/>
              </a:lnSpc>
              <a:spcBef>
                <a:spcPts val="0"/>
              </a:spcBef>
              <a:spcAft>
                <a:spcPts val="0"/>
              </a:spcAft>
              <a:buSzPts val="1460"/>
              <a:buChar char="➢"/>
            </a:pPr>
            <a:r>
              <a:rPr b="1" lang="en-US" sz="1460"/>
              <a:t>Updated target size: </a:t>
            </a:r>
            <a:r>
              <a:rPr lang="en-US" sz="1460"/>
              <a:t>64x64 to 128x128</a:t>
            </a:r>
            <a:endParaRPr sz="1460"/>
          </a:p>
          <a:p>
            <a:pPr indent="-92710" lvl="0" marL="228600" rtl="0" algn="l">
              <a:lnSpc>
                <a:spcPct val="115000"/>
              </a:lnSpc>
              <a:spcBef>
                <a:spcPts val="1000"/>
              </a:spcBef>
              <a:spcAft>
                <a:spcPts val="0"/>
              </a:spcAft>
              <a:buSzPts val="1460"/>
              <a:buChar char="➢"/>
            </a:pPr>
            <a:r>
              <a:rPr b="1" lang="en-US" sz="1460"/>
              <a:t>Increased batch size:</a:t>
            </a:r>
            <a:r>
              <a:rPr lang="en-US" sz="1460"/>
              <a:t> 32 to 64</a:t>
            </a:r>
            <a:endParaRPr sz="1460"/>
          </a:p>
          <a:p>
            <a:pPr indent="-92710" lvl="0" marL="228600" rtl="0" algn="l">
              <a:lnSpc>
                <a:spcPct val="115000"/>
              </a:lnSpc>
              <a:spcBef>
                <a:spcPts val="1000"/>
              </a:spcBef>
              <a:spcAft>
                <a:spcPts val="0"/>
              </a:spcAft>
              <a:buSzPts val="1460"/>
              <a:buChar char="➢"/>
            </a:pPr>
            <a:r>
              <a:rPr b="1" lang="en-US" sz="1460"/>
              <a:t>Increased data augmentation: </a:t>
            </a:r>
            <a:r>
              <a:rPr lang="en-US" sz="1460"/>
              <a:t>Rotation, width and height shift, brightness, fill mode</a:t>
            </a:r>
            <a:endParaRPr sz="1460"/>
          </a:p>
          <a:p>
            <a:pPr indent="-92710" lvl="0" marL="228600" rtl="0" algn="l">
              <a:lnSpc>
                <a:spcPct val="115000"/>
              </a:lnSpc>
              <a:spcBef>
                <a:spcPts val="1000"/>
              </a:spcBef>
              <a:spcAft>
                <a:spcPts val="0"/>
              </a:spcAft>
              <a:buSzPts val="1460"/>
              <a:buChar char="➢"/>
            </a:pPr>
            <a:r>
              <a:rPr b="1" lang="en-US" sz="1460"/>
              <a:t>Added dynamic thresholding</a:t>
            </a:r>
            <a:r>
              <a:rPr lang="en-US" sz="1460"/>
              <a:t> which was previously fixed at 0.5</a:t>
            </a:r>
            <a:endParaRPr sz="1460"/>
          </a:p>
          <a:p>
            <a:pPr indent="-92710" lvl="0" marL="228600" rtl="0" algn="l">
              <a:lnSpc>
                <a:spcPct val="115000"/>
              </a:lnSpc>
              <a:spcBef>
                <a:spcPts val="1000"/>
              </a:spcBef>
              <a:spcAft>
                <a:spcPts val="0"/>
              </a:spcAft>
              <a:buSzPts val="1460"/>
              <a:buChar char="➢"/>
            </a:pPr>
            <a:r>
              <a:rPr b="1" lang="en-US" sz="1460"/>
              <a:t>Implemented learning rate scheduling</a:t>
            </a:r>
            <a:r>
              <a:rPr lang="en-US" sz="1460"/>
              <a:t> for better optimizer convergence</a:t>
            </a:r>
            <a:endParaRPr sz="1460"/>
          </a:p>
          <a:p>
            <a:pPr indent="-92710" lvl="0" marL="228600" rtl="0" algn="l">
              <a:lnSpc>
                <a:spcPct val="115000"/>
              </a:lnSpc>
              <a:spcBef>
                <a:spcPts val="1000"/>
              </a:spcBef>
              <a:spcAft>
                <a:spcPts val="1000"/>
              </a:spcAft>
              <a:buSzPts val="1460"/>
              <a:buChar char="➢"/>
            </a:pPr>
            <a:r>
              <a:rPr b="1" lang="en-US" sz="1460"/>
              <a:t>Added L2 regularization (weight_decay=1e-5) </a:t>
            </a:r>
            <a:r>
              <a:rPr lang="en-US" sz="1460"/>
              <a:t>to reduce overfitting</a:t>
            </a:r>
            <a:endParaRPr sz="1460"/>
          </a:p>
        </p:txBody>
      </p:sp>
      <p:sp>
        <p:nvSpPr>
          <p:cNvPr id="146" name="Google Shape;146;g33a911b85b8_0_7"/>
          <p:cNvSpPr txBox="1"/>
          <p:nvPr/>
        </p:nvSpPr>
        <p:spPr>
          <a:xfrm>
            <a:off x="4980300" y="4323800"/>
            <a:ext cx="36636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000">
                <a:solidFill>
                  <a:schemeClr val="dk1"/>
                </a:solidFill>
              </a:rPr>
              <a:t>Note. Confusion </a:t>
            </a:r>
            <a:r>
              <a:rPr i="1" lang="en-US" sz="1000">
                <a:solidFill>
                  <a:schemeClr val="dk1"/>
                </a:solidFill>
              </a:rPr>
              <a:t>matrix</a:t>
            </a:r>
            <a:r>
              <a:rPr i="1" lang="en-US" sz="1000">
                <a:solidFill>
                  <a:schemeClr val="dk1"/>
                </a:solidFill>
              </a:rPr>
              <a:t> with updated target size, </a:t>
            </a:r>
            <a:r>
              <a:rPr i="1" lang="en-US" sz="1000">
                <a:solidFill>
                  <a:schemeClr val="dk1"/>
                </a:solidFill>
              </a:rPr>
              <a:t>batch</a:t>
            </a:r>
            <a:r>
              <a:rPr i="1" lang="en-US" sz="1000">
                <a:solidFill>
                  <a:schemeClr val="dk1"/>
                </a:solidFill>
              </a:rPr>
              <a:t> size, and other changes. </a:t>
            </a:r>
            <a:endParaRPr i="1" sz="1000">
              <a:solidFill>
                <a:schemeClr val="dk1"/>
              </a:solidFill>
            </a:endParaRPr>
          </a:p>
        </p:txBody>
      </p:sp>
      <p:pic>
        <p:nvPicPr>
          <p:cNvPr id="147" name="Google Shape;147;g33a911b85b8_0_7"/>
          <p:cNvPicPr preferRelativeResize="0"/>
          <p:nvPr/>
        </p:nvPicPr>
        <p:blipFill>
          <a:blip r:embed="rId3">
            <a:alphaModFix/>
          </a:blip>
          <a:stretch>
            <a:fillRect/>
          </a:stretch>
        </p:blipFill>
        <p:spPr>
          <a:xfrm>
            <a:off x="4980297" y="852838"/>
            <a:ext cx="4160519" cy="350408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33a911b85b8_0_14"/>
          <p:cNvSpPr txBox="1"/>
          <p:nvPr>
            <p:ph type="title"/>
          </p:nvPr>
        </p:nvSpPr>
        <p:spPr>
          <a:xfrm>
            <a:off x="1529309" y="21630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a:t>
            </a:r>
            <a:endParaRPr sz="2400"/>
          </a:p>
          <a:p>
            <a:pPr indent="0" lvl="0" marL="0" rtl="0" algn="ctr">
              <a:lnSpc>
                <a:spcPct val="90000"/>
              </a:lnSpc>
              <a:spcBef>
                <a:spcPts val="0"/>
              </a:spcBef>
              <a:spcAft>
                <a:spcPts val="0"/>
              </a:spcAft>
              <a:buClr>
                <a:schemeClr val="lt1"/>
              </a:buClr>
              <a:buSzPts val="2000"/>
              <a:buFont typeface="Arial"/>
              <a:buNone/>
            </a:pPr>
            <a:r>
              <a:rPr lang="en-US" sz="2400"/>
              <a:t>Other Attempts</a:t>
            </a:r>
            <a:endParaRPr sz="2400"/>
          </a:p>
        </p:txBody>
      </p:sp>
      <p:sp>
        <p:nvSpPr>
          <p:cNvPr id="153" name="Google Shape;153;g33a911b85b8_0_14"/>
          <p:cNvSpPr txBox="1"/>
          <p:nvPr/>
        </p:nvSpPr>
        <p:spPr>
          <a:xfrm>
            <a:off x="4980300" y="4323800"/>
            <a:ext cx="3663600" cy="61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000">
                <a:solidFill>
                  <a:schemeClr val="dk1"/>
                </a:solidFill>
              </a:rPr>
              <a:t>Note. Confusion matrix after a </a:t>
            </a:r>
            <a:r>
              <a:rPr i="1" lang="en-US" sz="1000">
                <a:solidFill>
                  <a:schemeClr val="dk1"/>
                </a:solidFill>
              </a:rPr>
              <a:t>variety</a:t>
            </a:r>
            <a:r>
              <a:rPr i="1" lang="en-US" sz="1000">
                <a:solidFill>
                  <a:schemeClr val="dk1"/>
                </a:solidFill>
              </a:rPr>
              <a:t> of adjustments, though this iteration of the model was not used due to a poor performance metrics. </a:t>
            </a:r>
            <a:endParaRPr i="1" sz="1000">
              <a:solidFill>
                <a:schemeClr val="dk1"/>
              </a:solidFill>
            </a:endParaRPr>
          </a:p>
        </p:txBody>
      </p:sp>
      <p:grpSp>
        <p:nvGrpSpPr>
          <p:cNvPr id="154" name="Google Shape;154;g33a911b85b8_0_14"/>
          <p:cNvGrpSpPr/>
          <p:nvPr/>
        </p:nvGrpSpPr>
        <p:grpSpPr>
          <a:xfrm>
            <a:off x="4980297" y="852838"/>
            <a:ext cx="4160519" cy="3504083"/>
            <a:chOff x="4980297" y="895913"/>
            <a:chExt cx="4160519" cy="3504083"/>
          </a:xfrm>
        </p:grpSpPr>
        <p:pic>
          <p:nvPicPr>
            <p:cNvPr id="155" name="Google Shape;155;g33a911b85b8_0_14"/>
            <p:cNvPicPr preferRelativeResize="0"/>
            <p:nvPr/>
          </p:nvPicPr>
          <p:blipFill>
            <a:blip r:embed="rId3">
              <a:alphaModFix/>
            </a:blip>
            <a:stretch>
              <a:fillRect/>
            </a:stretch>
          </p:blipFill>
          <p:spPr>
            <a:xfrm>
              <a:off x="4980297" y="895913"/>
              <a:ext cx="4160519" cy="3504083"/>
            </a:xfrm>
            <a:prstGeom prst="rect">
              <a:avLst/>
            </a:prstGeom>
            <a:noFill/>
            <a:ln>
              <a:noFill/>
            </a:ln>
          </p:spPr>
        </p:pic>
        <p:pic>
          <p:nvPicPr>
            <p:cNvPr id="156" name="Google Shape;156;g33a911b85b8_0_14"/>
            <p:cNvPicPr preferRelativeResize="0"/>
            <p:nvPr/>
          </p:nvPicPr>
          <p:blipFill>
            <a:blip r:embed="rId4">
              <a:alphaModFix/>
            </a:blip>
            <a:stretch>
              <a:fillRect/>
            </a:stretch>
          </p:blipFill>
          <p:spPr>
            <a:xfrm>
              <a:off x="5257800" y="1051560"/>
              <a:ext cx="3267076" cy="3046725"/>
            </a:xfrm>
            <a:prstGeom prst="rect">
              <a:avLst/>
            </a:prstGeom>
            <a:noFill/>
            <a:ln>
              <a:noFill/>
            </a:ln>
          </p:spPr>
        </p:pic>
      </p:grpSp>
      <p:sp>
        <p:nvSpPr>
          <p:cNvPr id="157" name="Google Shape;157;g33a911b85b8_0_14"/>
          <p:cNvSpPr txBox="1"/>
          <p:nvPr>
            <p:ph idx="1" type="body"/>
          </p:nvPr>
        </p:nvSpPr>
        <p:spPr>
          <a:xfrm>
            <a:off x="0" y="852850"/>
            <a:ext cx="4980300" cy="3997500"/>
          </a:xfrm>
          <a:prstGeom prst="rect">
            <a:avLst/>
          </a:prstGeom>
          <a:noFill/>
          <a:ln>
            <a:noFill/>
          </a:ln>
        </p:spPr>
        <p:txBody>
          <a:bodyPr anchorCtr="0" anchor="t" bIns="45700" lIns="91425" spcFirstLastPara="1" rIns="91425" wrap="square" tIns="45700">
            <a:normAutofit/>
          </a:bodyPr>
          <a:lstStyle/>
          <a:p>
            <a:pPr indent="-88900" lvl="0" marL="228600" rtl="0" algn="l">
              <a:lnSpc>
                <a:spcPct val="115000"/>
              </a:lnSpc>
              <a:spcBef>
                <a:spcPts val="0"/>
              </a:spcBef>
              <a:spcAft>
                <a:spcPts val="0"/>
              </a:spcAft>
              <a:buSzPts val="1400"/>
              <a:buChar char="➢"/>
            </a:pPr>
            <a:r>
              <a:rPr b="1" lang="en-US" sz="1400"/>
              <a:t>Increased batch size</a:t>
            </a:r>
            <a:endParaRPr sz="1400"/>
          </a:p>
          <a:p>
            <a:pPr indent="-88900" lvl="0" marL="228600" rtl="0" algn="l">
              <a:lnSpc>
                <a:spcPct val="115000"/>
              </a:lnSpc>
              <a:spcBef>
                <a:spcPts val="1000"/>
              </a:spcBef>
              <a:spcAft>
                <a:spcPts val="0"/>
              </a:spcAft>
              <a:buSzPts val="1400"/>
              <a:buChar char="➢"/>
            </a:pPr>
            <a:r>
              <a:rPr b="1" lang="en-US" sz="1400"/>
              <a:t>Manually tuned learning rate </a:t>
            </a:r>
            <a:endParaRPr sz="1400"/>
          </a:p>
          <a:p>
            <a:pPr indent="-88900" lvl="0" marL="228600" rtl="0" algn="l">
              <a:lnSpc>
                <a:spcPct val="115000"/>
              </a:lnSpc>
              <a:spcBef>
                <a:spcPts val="1000"/>
              </a:spcBef>
              <a:spcAft>
                <a:spcPts val="0"/>
              </a:spcAft>
              <a:buSzPts val="1400"/>
              <a:buChar char="➢"/>
            </a:pPr>
            <a:r>
              <a:rPr b="1" lang="en-US" sz="1400"/>
              <a:t>Manually coded F1 function </a:t>
            </a:r>
            <a:r>
              <a:rPr lang="en-US" sz="1400"/>
              <a:t>to ensure compatibility</a:t>
            </a:r>
            <a:endParaRPr sz="1400"/>
          </a:p>
          <a:p>
            <a:pPr indent="-317500" lvl="1" marL="571500" rtl="0" algn="l">
              <a:lnSpc>
                <a:spcPct val="115000"/>
              </a:lnSpc>
              <a:spcBef>
                <a:spcPts val="1000"/>
              </a:spcBef>
              <a:spcAft>
                <a:spcPts val="1000"/>
              </a:spcAft>
              <a:buSzPts val="1400"/>
              <a:buChar char="○"/>
            </a:pPr>
            <a:r>
              <a:rPr lang="en-US" sz="1400"/>
              <a:t>In subsequent trainings, the model would not exceed an F1 of 0.5 indication random classification</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3a2e1f7aaa_0_31"/>
          <p:cNvSpPr txBox="1"/>
          <p:nvPr>
            <p:ph type="title"/>
          </p:nvPr>
        </p:nvSpPr>
        <p:spPr>
          <a:xfrm>
            <a:off x="979325" y="0"/>
            <a:ext cx="7845600" cy="5589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     </a:t>
            </a:r>
            <a:endParaRPr sz="2400"/>
          </a:p>
          <a:p>
            <a:pPr indent="0" lvl="0" marL="0" rtl="0" algn="ctr">
              <a:lnSpc>
                <a:spcPct val="90000"/>
              </a:lnSpc>
              <a:spcBef>
                <a:spcPts val="0"/>
              </a:spcBef>
              <a:spcAft>
                <a:spcPts val="0"/>
              </a:spcAft>
              <a:buClr>
                <a:schemeClr val="lt1"/>
              </a:buClr>
              <a:buSzPts val="2000"/>
              <a:buFont typeface="Arial"/>
              <a:buNone/>
            </a:pPr>
            <a:r>
              <a:rPr lang="en-US" sz="2400"/>
              <a:t>Code Modifications and Challenges Cont’d.</a:t>
            </a:r>
            <a:endParaRPr sz="2400"/>
          </a:p>
        </p:txBody>
      </p:sp>
      <p:sp>
        <p:nvSpPr>
          <p:cNvPr id="163" name="Google Shape;163;g33a2e1f7aaa_0_31"/>
          <p:cNvSpPr txBox="1"/>
          <p:nvPr>
            <p:ph idx="1" type="body"/>
          </p:nvPr>
        </p:nvSpPr>
        <p:spPr>
          <a:xfrm>
            <a:off x="0" y="852854"/>
            <a:ext cx="9144000" cy="4290600"/>
          </a:xfrm>
          <a:prstGeom prst="rect">
            <a:avLst/>
          </a:prstGeom>
          <a:noFill/>
          <a:ln>
            <a:noFill/>
          </a:ln>
        </p:spPr>
        <p:txBody>
          <a:bodyPr anchorCtr="0" anchor="t" bIns="45700" lIns="91425" spcFirstLastPara="1" rIns="91425" wrap="square" tIns="45700">
            <a:normAutofit/>
          </a:bodyPr>
          <a:lstStyle/>
          <a:p>
            <a:pPr indent="0" lvl="0" marL="0" rtl="0" algn="l">
              <a:spcBef>
                <a:spcPts val="750"/>
              </a:spcBef>
              <a:spcAft>
                <a:spcPts val="0"/>
              </a:spcAft>
              <a:buClr>
                <a:schemeClr val="dk1"/>
              </a:buClr>
              <a:buSzPts val="1100"/>
              <a:buFont typeface="Arial"/>
              <a:buNone/>
            </a:pPr>
            <a:r>
              <a:rPr b="1" lang="en-US" sz="1300"/>
              <a:t>Balanced Dataset but Poor Performance:</a:t>
            </a:r>
            <a:endParaRPr b="1" sz="1300"/>
          </a:p>
          <a:p>
            <a:pPr indent="-311150" lvl="0" marL="457200" rtl="0" algn="l">
              <a:lnSpc>
                <a:spcPct val="115000"/>
              </a:lnSpc>
              <a:spcBef>
                <a:spcPts val="1200"/>
              </a:spcBef>
              <a:spcAft>
                <a:spcPts val="0"/>
              </a:spcAft>
              <a:buSzPts val="1300"/>
              <a:buChar char="●"/>
            </a:pPr>
            <a:r>
              <a:rPr lang="en-US" sz="1300"/>
              <a:t>Despite a balanced dataset, the model's performance remained suboptimal due to challenges in distinguishing between classes, especially with F1-score.</a:t>
            </a:r>
            <a:endParaRPr sz="1300"/>
          </a:p>
          <a:p>
            <a:pPr indent="0" lvl="0" marL="0" rtl="0" algn="l">
              <a:lnSpc>
                <a:spcPct val="115000"/>
              </a:lnSpc>
              <a:spcBef>
                <a:spcPts val="1200"/>
              </a:spcBef>
              <a:spcAft>
                <a:spcPts val="0"/>
              </a:spcAft>
              <a:buClr>
                <a:schemeClr val="dk1"/>
              </a:buClr>
              <a:buSzPts val="1100"/>
              <a:buFont typeface="Arial"/>
              <a:buNone/>
            </a:pPr>
            <a:r>
              <a:rPr b="1" lang="en-US" sz="1300"/>
              <a:t>Extremely Long Tuning Time:</a:t>
            </a:r>
            <a:endParaRPr b="1" sz="1300"/>
          </a:p>
          <a:p>
            <a:pPr indent="-311150" lvl="0" marL="457200" rtl="0" algn="l">
              <a:lnSpc>
                <a:spcPct val="115000"/>
              </a:lnSpc>
              <a:spcBef>
                <a:spcPts val="1200"/>
              </a:spcBef>
              <a:spcAft>
                <a:spcPts val="0"/>
              </a:spcAft>
              <a:buSzPts val="1300"/>
              <a:buChar char="●"/>
            </a:pPr>
            <a:r>
              <a:rPr lang="en-US" sz="1300"/>
              <a:t>Hyperparameter tuning took an extended period, with some trials (e.g., Trial 60) taking </a:t>
            </a:r>
            <a:r>
              <a:rPr b="1" lang="en-US" sz="1300"/>
              <a:t>over 4 hours</a:t>
            </a:r>
            <a:r>
              <a:rPr lang="en-US" sz="1300"/>
              <a:t> (4h 14m 18s) to complete, making the process time-consuming.</a:t>
            </a:r>
            <a:endParaRPr sz="1300"/>
          </a:p>
          <a:p>
            <a:pPr indent="-311150" lvl="0" marL="457200" rtl="0" algn="l">
              <a:lnSpc>
                <a:spcPct val="115000"/>
              </a:lnSpc>
              <a:spcBef>
                <a:spcPts val="0"/>
              </a:spcBef>
              <a:spcAft>
                <a:spcPts val="0"/>
              </a:spcAft>
              <a:buSzPts val="1300"/>
              <a:buChar char="●"/>
            </a:pPr>
            <a:r>
              <a:rPr lang="en-US" sz="1300"/>
              <a:t>Despite the lengthy duration, the tuning did not significantly improve the base model's performance.</a:t>
            </a:r>
            <a:endParaRPr sz="1300"/>
          </a:p>
          <a:p>
            <a:pPr indent="0" lvl="0" marL="0" rtl="0" algn="l">
              <a:lnSpc>
                <a:spcPct val="115000"/>
              </a:lnSpc>
              <a:spcBef>
                <a:spcPts val="1200"/>
              </a:spcBef>
              <a:spcAft>
                <a:spcPts val="0"/>
              </a:spcAft>
              <a:buClr>
                <a:schemeClr val="dk1"/>
              </a:buClr>
              <a:buSzPts val="1100"/>
              <a:buFont typeface="Arial"/>
              <a:buNone/>
            </a:pPr>
            <a:r>
              <a:rPr b="1" lang="en-US" sz="1300"/>
              <a:t>Limited Improvement from Hyperparameter Tuning:</a:t>
            </a:r>
            <a:endParaRPr b="1" sz="1300"/>
          </a:p>
          <a:p>
            <a:pPr indent="-311150" lvl="0" marL="457200" rtl="0" algn="l">
              <a:lnSpc>
                <a:spcPct val="115000"/>
              </a:lnSpc>
              <a:spcBef>
                <a:spcPts val="1200"/>
              </a:spcBef>
              <a:spcAft>
                <a:spcPts val="0"/>
              </a:spcAft>
              <a:buSzPts val="1300"/>
              <a:buChar char="●"/>
            </a:pPr>
            <a:r>
              <a:rPr lang="en-US" sz="1300"/>
              <a:t>Although the tuning attempted to optimize various hyperparameters, such as filter sizes, dropout rates, learning rates, and dense units, the best validation accuracy achieved was around </a:t>
            </a:r>
            <a:r>
              <a:rPr b="1" lang="en-US" sz="1300"/>
              <a:t>99.17%</a:t>
            </a:r>
            <a:r>
              <a:rPr lang="en-US" sz="1300"/>
              <a:t> (from Trial 60), which did not lead to substantial improvements over the baseline model.</a:t>
            </a:r>
            <a:endParaRPr sz="1300"/>
          </a:p>
          <a:p>
            <a:pPr indent="-311150" lvl="0" marL="457200" rtl="0" algn="l">
              <a:lnSpc>
                <a:spcPct val="115000"/>
              </a:lnSpc>
              <a:spcBef>
                <a:spcPts val="0"/>
              </a:spcBef>
              <a:spcAft>
                <a:spcPts val="0"/>
              </a:spcAft>
              <a:buSzPts val="1300"/>
              <a:buChar char="●"/>
            </a:pPr>
            <a:r>
              <a:rPr lang="en-US" sz="1300"/>
              <a:t>The model’s accuracy and performance did not significantly improve beyond initial configurations, indicating the tuning process was inefficient in this case.</a:t>
            </a:r>
            <a:endParaRPr sz="1300"/>
          </a:p>
          <a:p>
            <a:pPr indent="0" lvl="0" marL="0" rtl="0" algn="l">
              <a:lnSpc>
                <a:spcPct val="115000"/>
              </a:lnSpc>
              <a:spcBef>
                <a:spcPts val="1200"/>
              </a:spcBef>
              <a:spcAft>
                <a:spcPts val="1200"/>
              </a:spcAft>
              <a:buNone/>
            </a:pPr>
            <a:r>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3a2e1f7aaa_0_36"/>
          <p:cNvSpPr txBox="1"/>
          <p:nvPr>
            <p:ph type="title"/>
          </p:nvPr>
        </p:nvSpPr>
        <p:spPr>
          <a:xfrm>
            <a:off x="1148300" y="201650"/>
            <a:ext cx="75897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Code Modifications and Challenges Cont’d.</a:t>
            </a:r>
            <a:endParaRPr sz="2400"/>
          </a:p>
        </p:txBody>
      </p:sp>
      <p:sp>
        <p:nvSpPr>
          <p:cNvPr id="169" name="Google Shape;169;g33a2e1f7aaa_0_36"/>
          <p:cNvSpPr txBox="1"/>
          <p:nvPr>
            <p:ph idx="1" type="body"/>
          </p:nvPr>
        </p:nvSpPr>
        <p:spPr>
          <a:xfrm>
            <a:off x="0" y="852854"/>
            <a:ext cx="9144000" cy="4290600"/>
          </a:xfrm>
          <a:prstGeom prst="rect">
            <a:avLst/>
          </a:prstGeom>
          <a:noFill/>
          <a:ln>
            <a:noFill/>
          </a:ln>
        </p:spPr>
        <p:txBody>
          <a:bodyPr anchorCtr="0" anchor="t" bIns="45700" lIns="91425" spcFirstLastPara="1" rIns="91425" wrap="square" tIns="45700">
            <a:normAutofit lnSpcReduction="20000"/>
          </a:bodyPr>
          <a:lstStyle/>
          <a:p>
            <a:pPr indent="-107946" lvl="0" marL="171446" rtl="0" algn="l">
              <a:lnSpc>
                <a:spcPct val="120000"/>
              </a:lnSpc>
              <a:spcBef>
                <a:spcPts val="0"/>
              </a:spcBef>
              <a:spcAft>
                <a:spcPts val="0"/>
              </a:spcAft>
              <a:buClr>
                <a:schemeClr val="dk1"/>
              </a:buClr>
              <a:buSzPts val="1100"/>
              <a:buFont typeface="Arial"/>
              <a:buNone/>
            </a:pPr>
            <a:r>
              <a:rPr b="1" lang="en-US" sz="1400"/>
              <a:t>Resource Constraints and High GPU Memory Usage:</a:t>
            </a:r>
            <a:endParaRPr b="1" sz="1400"/>
          </a:p>
          <a:p>
            <a:pPr indent="-317500" lvl="0" marL="457200" rtl="0" algn="l">
              <a:lnSpc>
                <a:spcPct val="115000"/>
              </a:lnSpc>
              <a:spcBef>
                <a:spcPts val="1200"/>
              </a:spcBef>
              <a:spcAft>
                <a:spcPts val="0"/>
              </a:spcAft>
              <a:buClr>
                <a:srgbClr val="000000"/>
              </a:buClr>
              <a:buSzPts val="1400"/>
              <a:buFont typeface="Arial"/>
              <a:buChar char="●"/>
            </a:pPr>
            <a:r>
              <a:rPr b="1" lang="en-US" sz="1400"/>
              <a:t>GPU Memory Usage</a:t>
            </a:r>
            <a:r>
              <a:rPr lang="en-US" sz="1400"/>
              <a:t> was </a:t>
            </a:r>
            <a:r>
              <a:rPr b="1" lang="en-US" sz="1400"/>
              <a:t>close to full capacity (14,412 MiB out of 16,376 MiB)</a:t>
            </a:r>
            <a:r>
              <a:rPr lang="en-US" sz="1400"/>
              <a:t>, which could have caused resource constraints, especially with the large batch sizes and extended training times.</a:t>
            </a:r>
            <a:endParaRPr sz="1400"/>
          </a:p>
          <a:p>
            <a:pPr indent="-317500" lvl="0" marL="457200" rtl="0" algn="l">
              <a:lnSpc>
                <a:spcPct val="115000"/>
              </a:lnSpc>
              <a:spcBef>
                <a:spcPts val="1200"/>
              </a:spcBef>
              <a:spcAft>
                <a:spcPts val="0"/>
              </a:spcAft>
              <a:buClr>
                <a:srgbClr val="000000"/>
              </a:buClr>
              <a:buSzPts val="1400"/>
              <a:buFont typeface="Arial"/>
              <a:buChar char="●"/>
            </a:pPr>
            <a:r>
              <a:rPr lang="en-US" sz="1400"/>
              <a:t>This high GPU usage and limited memory could have impacted the system’s efficiency, possibly leading to slower training times.</a:t>
            </a:r>
            <a:endParaRPr sz="1400"/>
          </a:p>
          <a:p>
            <a:pPr indent="0" lvl="0" marL="0" rtl="0" algn="l">
              <a:lnSpc>
                <a:spcPct val="115000"/>
              </a:lnSpc>
              <a:spcBef>
                <a:spcPts val="1000"/>
              </a:spcBef>
              <a:spcAft>
                <a:spcPts val="0"/>
              </a:spcAft>
              <a:buClr>
                <a:schemeClr val="dk1"/>
              </a:buClr>
              <a:buSzPts val="1100"/>
              <a:buFont typeface="Arial"/>
              <a:buNone/>
            </a:pPr>
            <a:r>
              <a:rPr b="1" lang="en-US" sz="1400"/>
              <a:t>Potential Overfitting Despite Early Stopping:</a:t>
            </a:r>
            <a:endParaRPr b="1" sz="1400"/>
          </a:p>
          <a:p>
            <a:pPr indent="-317500" lvl="0" marL="457200" rtl="0" algn="l">
              <a:lnSpc>
                <a:spcPct val="115000"/>
              </a:lnSpc>
              <a:spcBef>
                <a:spcPts val="1200"/>
              </a:spcBef>
              <a:spcAft>
                <a:spcPts val="0"/>
              </a:spcAft>
              <a:buClr>
                <a:srgbClr val="000000"/>
              </a:buClr>
              <a:buSzPts val="1400"/>
              <a:buFont typeface="Arial"/>
              <a:buChar char="●"/>
            </a:pPr>
            <a:r>
              <a:rPr lang="en-US" sz="1400"/>
              <a:t>The tuning process still exhibited overfitting issues despite the implementation of early stopping with patience set to 3 epochs, as evidenced by the drop in accuracy in later epochs (e.g., Trial #61 showing 87.81% accuracy in Epoch 1).</a:t>
            </a:r>
            <a:endParaRPr sz="1400"/>
          </a:p>
          <a:p>
            <a:pPr indent="-317500" lvl="0" marL="457200" rtl="0" algn="l">
              <a:lnSpc>
                <a:spcPct val="115000"/>
              </a:lnSpc>
              <a:spcBef>
                <a:spcPts val="1200"/>
              </a:spcBef>
              <a:spcAft>
                <a:spcPts val="0"/>
              </a:spcAft>
              <a:buClr>
                <a:srgbClr val="000000"/>
              </a:buClr>
              <a:buSzPts val="1400"/>
              <a:buFont typeface="Arial"/>
              <a:buChar char="●"/>
            </a:pPr>
            <a:r>
              <a:rPr lang="en-US" sz="1400"/>
              <a:t>Early stopping tried to mitigate overfitting, but it didn't prevent the model from showing signs of instability during the hyperparameter search.</a:t>
            </a:r>
            <a:endParaRPr sz="1400"/>
          </a:p>
          <a:p>
            <a:pPr indent="-107946" lvl="0" marL="171446" rtl="0" algn="l">
              <a:lnSpc>
                <a:spcPct val="120000"/>
              </a:lnSpc>
              <a:spcBef>
                <a:spcPts val="1000"/>
              </a:spcBef>
              <a:spcAft>
                <a:spcPts val="0"/>
              </a:spcAft>
              <a:buClr>
                <a:schemeClr val="dk1"/>
              </a:buClr>
              <a:buSzPts val="1000"/>
              <a:buFont typeface="Courier New"/>
              <a:buNone/>
            </a:pPr>
            <a:r>
              <a:t/>
            </a:r>
            <a:endParaRPr sz="2400"/>
          </a:p>
          <a:p>
            <a:pPr indent="0" lvl="0" marL="0" rtl="0" algn="l">
              <a:lnSpc>
                <a:spcPct val="90000"/>
              </a:lnSpc>
              <a:spcBef>
                <a:spcPts val="750"/>
              </a:spcBef>
              <a:spcAft>
                <a:spcPts val="0"/>
              </a:spcAft>
              <a:buClr>
                <a:schemeClr val="dk1"/>
              </a:buClr>
              <a:buSzPts val="1000"/>
              <a:buNone/>
            </a:pPr>
            <a:r>
              <a:t/>
            </a:r>
            <a:endParaRPr sz="2400"/>
          </a:p>
          <a:p>
            <a:pPr indent="0" lvl="0" marL="0" rtl="0" algn="l">
              <a:lnSpc>
                <a:spcPct val="90000"/>
              </a:lnSpc>
              <a:spcBef>
                <a:spcPts val="750"/>
              </a:spcBef>
              <a:spcAft>
                <a:spcPts val="0"/>
              </a:spcAft>
              <a:buClr>
                <a:schemeClr val="dk1"/>
              </a:buClr>
              <a:buSzPts val="1000"/>
              <a:buNone/>
            </a:pPr>
            <a:r>
              <a:t/>
            </a:r>
            <a:endParaRPr b="1"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 name="Shape 29"/>
        <p:cNvGrpSpPr/>
        <p:nvPr/>
      </p:nvGrpSpPr>
      <p:grpSpPr>
        <a:xfrm>
          <a:off x="0" y="0"/>
          <a:ext cx="0" cy="0"/>
          <a:chOff x="0" y="0"/>
          <a:chExt cx="0" cy="0"/>
        </a:xfrm>
      </p:grpSpPr>
      <p:sp>
        <p:nvSpPr>
          <p:cNvPr id="30" name="Google Shape;30;p2"/>
          <p:cNvSpPr txBox="1"/>
          <p:nvPr>
            <p:ph idx="1" type="body"/>
          </p:nvPr>
        </p:nvSpPr>
        <p:spPr>
          <a:xfrm>
            <a:off x="0" y="911469"/>
            <a:ext cx="9144000" cy="4106700"/>
          </a:xfrm>
          <a:prstGeom prst="rect">
            <a:avLst/>
          </a:prstGeom>
          <a:noFill/>
          <a:ln>
            <a:noFill/>
          </a:ln>
        </p:spPr>
        <p:txBody>
          <a:bodyPr anchorCtr="0" anchor="t" bIns="45700" lIns="91425" spcFirstLastPara="1" rIns="91425" wrap="square" tIns="45700">
            <a:normAutofit/>
          </a:bodyPr>
          <a:lstStyle/>
          <a:p>
            <a:pPr indent="-377190" lvl="0" marL="914400" rtl="0" algn="l">
              <a:lnSpc>
                <a:spcPct val="95000"/>
              </a:lnSpc>
              <a:spcBef>
                <a:spcPts val="0"/>
              </a:spcBef>
              <a:spcAft>
                <a:spcPts val="0"/>
              </a:spcAft>
              <a:buClr>
                <a:srgbClr val="002060"/>
              </a:buClr>
              <a:buSzPts val="2340"/>
              <a:buAutoNum type="arabicPeriod"/>
            </a:pPr>
            <a:r>
              <a:rPr lang="en-US" sz="2340">
                <a:solidFill>
                  <a:srgbClr val="002060"/>
                </a:solidFill>
              </a:rPr>
              <a:t>Background and Motivation</a:t>
            </a:r>
            <a:endParaRPr sz="2340">
              <a:solidFill>
                <a:srgbClr val="002060"/>
              </a:solidFill>
            </a:endParaRPr>
          </a:p>
          <a:p>
            <a:pPr indent="0" lvl="0" marL="1371600" rtl="0" algn="l">
              <a:lnSpc>
                <a:spcPct val="95000"/>
              </a:lnSpc>
              <a:spcBef>
                <a:spcPts val="0"/>
              </a:spcBef>
              <a:spcAft>
                <a:spcPts val="0"/>
              </a:spcAft>
              <a:buClr>
                <a:schemeClr val="dk1"/>
              </a:buClr>
              <a:buSzPts val="605"/>
              <a:buFont typeface="Arial"/>
              <a:buNone/>
            </a:pPr>
            <a:r>
              <a:rPr i="1" lang="en-US" sz="2340">
                <a:solidFill>
                  <a:srgbClr val="002060"/>
                </a:solidFill>
              </a:rPr>
              <a:t>Background(Problem Statement and Purpose of the Study)</a:t>
            </a:r>
            <a:endParaRPr i="1" sz="2340">
              <a:solidFill>
                <a:srgbClr val="002060"/>
              </a:solidFill>
            </a:endParaRPr>
          </a:p>
          <a:p>
            <a:pPr indent="0" lvl="0" marL="1371600" rtl="0" algn="l">
              <a:lnSpc>
                <a:spcPct val="95000"/>
              </a:lnSpc>
              <a:spcBef>
                <a:spcPts val="0"/>
              </a:spcBef>
              <a:spcAft>
                <a:spcPts val="0"/>
              </a:spcAft>
              <a:buClr>
                <a:schemeClr val="dk1"/>
              </a:buClr>
              <a:buSzPts val="605"/>
              <a:buFont typeface="Arial"/>
              <a:buNone/>
            </a:pPr>
            <a:r>
              <a:rPr i="1" lang="en-US" sz="2340">
                <a:solidFill>
                  <a:srgbClr val="002060"/>
                </a:solidFill>
              </a:rPr>
              <a:t>Motivation</a:t>
            </a:r>
            <a:endParaRPr i="1" sz="2340">
              <a:solidFill>
                <a:srgbClr val="002060"/>
              </a:solidFill>
            </a:endParaRPr>
          </a:p>
          <a:p>
            <a:pPr indent="0" lvl="0" marL="1371600" rtl="0" algn="l">
              <a:lnSpc>
                <a:spcPct val="95000"/>
              </a:lnSpc>
              <a:spcBef>
                <a:spcPts val="0"/>
              </a:spcBef>
              <a:spcAft>
                <a:spcPts val="0"/>
              </a:spcAft>
              <a:buClr>
                <a:schemeClr val="dk1"/>
              </a:buClr>
              <a:buSzPts val="605"/>
              <a:buFont typeface="Arial"/>
              <a:buNone/>
            </a:pPr>
            <a:r>
              <a:rPr i="1" lang="en-US" sz="2340">
                <a:solidFill>
                  <a:srgbClr val="002060"/>
                </a:solidFill>
              </a:rPr>
              <a:t>CNN Foundations</a:t>
            </a:r>
            <a:endParaRPr i="1" sz="2340">
              <a:solidFill>
                <a:srgbClr val="002060"/>
              </a:solidFill>
            </a:endParaRPr>
          </a:p>
          <a:p>
            <a:pPr indent="0" lvl="0" marL="1371600" rtl="0" algn="l">
              <a:lnSpc>
                <a:spcPct val="95000"/>
              </a:lnSpc>
              <a:spcBef>
                <a:spcPts val="0"/>
              </a:spcBef>
              <a:spcAft>
                <a:spcPts val="0"/>
              </a:spcAft>
              <a:buNone/>
            </a:pPr>
            <a:r>
              <a:rPr i="1" lang="en-US" sz="2340">
                <a:solidFill>
                  <a:srgbClr val="002060"/>
                </a:solidFill>
              </a:rPr>
              <a:t>Datasets</a:t>
            </a:r>
            <a:endParaRPr i="1" sz="2340">
              <a:solidFill>
                <a:srgbClr val="002060"/>
              </a:solidFill>
            </a:endParaRPr>
          </a:p>
          <a:p>
            <a:pPr indent="-377190" lvl="0" marL="914400" rtl="0" algn="l">
              <a:lnSpc>
                <a:spcPct val="95000"/>
              </a:lnSpc>
              <a:spcBef>
                <a:spcPts val="0"/>
              </a:spcBef>
              <a:spcAft>
                <a:spcPts val="0"/>
              </a:spcAft>
              <a:buClr>
                <a:srgbClr val="002060"/>
              </a:buClr>
              <a:buSzPts val="2340"/>
              <a:buAutoNum type="arabicPeriod"/>
            </a:pPr>
            <a:r>
              <a:rPr lang="en-US" sz="2340">
                <a:solidFill>
                  <a:srgbClr val="002060"/>
                </a:solidFill>
              </a:rPr>
              <a:t>Methodological Improvements</a:t>
            </a:r>
            <a:endParaRPr sz="2340">
              <a:solidFill>
                <a:srgbClr val="002060"/>
              </a:solidFill>
            </a:endParaRPr>
          </a:p>
          <a:p>
            <a:pPr indent="-377190" lvl="0" marL="914400" rtl="0" algn="l">
              <a:lnSpc>
                <a:spcPct val="95000"/>
              </a:lnSpc>
              <a:spcBef>
                <a:spcPts val="0"/>
              </a:spcBef>
              <a:spcAft>
                <a:spcPts val="0"/>
              </a:spcAft>
              <a:buClr>
                <a:srgbClr val="002060"/>
              </a:buClr>
              <a:buSzPts val="2340"/>
              <a:buAutoNum type="arabicPeriod"/>
            </a:pPr>
            <a:r>
              <a:rPr lang="en-US" sz="2340">
                <a:solidFill>
                  <a:srgbClr val="002060"/>
                </a:solidFill>
              </a:rPr>
              <a:t>Modifications and Results</a:t>
            </a:r>
            <a:endParaRPr i="1" sz="2340">
              <a:solidFill>
                <a:srgbClr val="002060"/>
              </a:solidFill>
            </a:endParaRPr>
          </a:p>
          <a:p>
            <a:pPr indent="457200" lvl="0" marL="914400" rtl="0" algn="l">
              <a:lnSpc>
                <a:spcPct val="95000"/>
              </a:lnSpc>
              <a:spcBef>
                <a:spcPts val="0"/>
              </a:spcBef>
              <a:spcAft>
                <a:spcPts val="0"/>
              </a:spcAft>
              <a:buNone/>
            </a:pPr>
            <a:r>
              <a:rPr i="1" lang="en-US" sz="2340">
                <a:solidFill>
                  <a:srgbClr val="002060"/>
                </a:solidFill>
              </a:rPr>
              <a:t>Code Modifications and Challenges</a:t>
            </a:r>
            <a:endParaRPr i="1" sz="2340">
              <a:solidFill>
                <a:srgbClr val="002060"/>
              </a:solidFill>
            </a:endParaRPr>
          </a:p>
          <a:p>
            <a:pPr indent="457200" lvl="0" marL="914400" rtl="0" algn="l">
              <a:lnSpc>
                <a:spcPct val="95000"/>
              </a:lnSpc>
              <a:spcBef>
                <a:spcPts val="0"/>
              </a:spcBef>
              <a:spcAft>
                <a:spcPts val="0"/>
              </a:spcAft>
              <a:buNone/>
            </a:pPr>
            <a:r>
              <a:rPr i="1" lang="en-US" sz="2340">
                <a:solidFill>
                  <a:srgbClr val="002060"/>
                </a:solidFill>
              </a:rPr>
              <a:t>Results and Comparative Analysis</a:t>
            </a:r>
            <a:endParaRPr i="1" sz="2340">
              <a:solidFill>
                <a:srgbClr val="002060"/>
              </a:solidFill>
            </a:endParaRPr>
          </a:p>
          <a:p>
            <a:pPr indent="-377190" lvl="0" marL="914400" rtl="0" algn="l">
              <a:lnSpc>
                <a:spcPct val="95000"/>
              </a:lnSpc>
              <a:spcBef>
                <a:spcPts val="0"/>
              </a:spcBef>
              <a:spcAft>
                <a:spcPts val="0"/>
              </a:spcAft>
              <a:buClr>
                <a:srgbClr val="002060"/>
              </a:buClr>
              <a:buSzPts val="2340"/>
              <a:buAutoNum type="arabicPeriod"/>
            </a:pPr>
            <a:r>
              <a:rPr lang="en-US" sz="2340">
                <a:solidFill>
                  <a:srgbClr val="002060"/>
                </a:solidFill>
              </a:rPr>
              <a:t>Future Directions</a:t>
            </a:r>
            <a:endParaRPr sz="1240"/>
          </a:p>
        </p:txBody>
      </p:sp>
      <p:sp>
        <p:nvSpPr>
          <p:cNvPr id="31" name="Google Shape;31;p2"/>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400"/>
              <a:buFont typeface="Arial"/>
              <a:buNone/>
            </a:pPr>
            <a:r>
              <a:rPr lang="en-US" sz="2400"/>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33a5f4e4c33_1_6"/>
          <p:cNvSpPr txBox="1"/>
          <p:nvPr>
            <p:ph type="title"/>
          </p:nvPr>
        </p:nvSpPr>
        <p:spPr>
          <a:xfrm>
            <a:off x="1148300" y="201650"/>
            <a:ext cx="75897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Code Modifications and Challenges Cont’d.</a:t>
            </a:r>
            <a:endParaRPr sz="2400"/>
          </a:p>
        </p:txBody>
      </p:sp>
      <p:sp>
        <p:nvSpPr>
          <p:cNvPr id="175" name="Google Shape;175;g33a5f4e4c33_1_6"/>
          <p:cNvSpPr txBox="1"/>
          <p:nvPr>
            <p:ph idx="1" type="body"/>
          </p:nvPr>
        </p:nvSpPr>
        <p:spPr>
          <a:xfrm>
            <a:off x="0" y="852854"/>
            <a:ext cx="9144000" cy="42906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115000"/>
              </a:lnSpc>
              <a:spcBef>
                <a:spcPts val="1200"/>
              </a:spcBef>
              <a:spcAft>
                <a:spcPts val="0"/>
              </a:spcAft>
              <a:buNone/>
            </a:pPr>
            <a:r>
              <a:rPr b="1" lang="en-US" sz="1400"/>
              <a:t>Inconsistent Results Across Trials:</a:t>
            </a:r>
            <a:endParaRPr b="1" sz="1400"/>
          </a:p>
          <a:p>
            <a:pPr indent="-317500" lvl="0" marL="457200" rtl="0" algn="l">
              <a:lnSpc>
                <a:spcPct val="115000"/>
              </a:lnSpc>
              <a:spcBef>
                <a:spcPts val="1000"/>
              </a:spcBef>
              <a:spcAft>
                <a:spcPts val="0"/>
              </a:spcAft>
              <a:buSzPts val="1400"/>
              <a:buChar char="●"/>
            </a:pPr>
            <a:r>
              <a:rPr lang="en-US" sz="1400"/>
              <a:t>Variability in trial results (e.g., Trial #61 showing high dropout values and learning rates) suggests inconsistent hyperparameter effects, making it difficult to find an optimal configuration.</a:t>
            </a:r>
            <a:endParaRPr sz="1400"/>
          </a:p>
          <a:p>
            <a:pPr indent="-317500" lvl="0" marL="457200" rtl="0" algn="l">
              <a:lnSpc>
                <a:spcPct val="115000"/>
              </a:lnSpc>
              <a:spcBef>
                <a:spcPts val="1200"/>
              </a:spcBef>
              <a:spcAft>
                <a:spcPts val="0"/>
              </a:spcAft>
              <a:buSzPts val="1400"/>
              <a:buChar char="●"/>
            </a:pPr>
            <a:r>
              <a:rPr lang="en-US" sz="1400"/>
              <a:t>The model's behavior varied significantly across different trials despite using the same dataset, which made finding the ideal configuration even more challenging.</a:t>
            </a:r>
            <a:endParaRPr sz="1400"/>
          </a:p>
          <a:p>
            <a:pPr indent="0" lvl="0" marL="914400" rtl="0" algn="l">
              <a:lnSpc>
                <a:spcPct val="115000"/>
              </a:lnSpc>
              <a:spcBef>
                <a:spcPts val="1200"/>
              </a:spcBef>
              <a:spcAft>
                <a:spcPts val="0"/>
              </a:spcAft>
              <a:buNone/>
            </a:pPr>
            <a:r>
              <a:t/>
            </a:r>
            <a:endParaRPr sz="1400"/>
          </a:p>
          <a:p>
            <a:pPr indent="0" lvl="0" marL="0" rtl="0" algn="l">
              <a:lnSpc>
                <a:spcPct val="115000"/>
              </a:lnSpc>
              <a:spcBef>
                <a:spcPts val="1200"/>
              </a:spcBef>
              <a:spcAft>
                <a:spcPts val="0"/>
              </a:spcAft>
              <a:buNone/>
            </a:pPr>
            <a:r>
              <a:rPr b="1" lang="en-US" sz="1400"/>
              <a:t>GPU Utilization Conflict with Other Processes:</a:t>
            </a:r>
            <a:endParaRPr b="1" sz="1400"/>
          </a:p>
          <a:p>
            <a:pPr indent="-317500" lvl="0" marL="457200" rtl="0" algn="l">
              <a:lnSpc>
                <a:spcPct val="115000"/>
              </a:lnSpc>
              <a:spcBef>
                <a:spcPts val="1000"/>
              </a:spcBef>
              <a:spcAft>
                <a:spcPts val="0"/>
              </a:spcAft>
              <a:buSzPts val="1400"/>
              <a:buChar char="●"/>
            </a:pPr>
            <a:r>
              <a:rPr lang="en-US" sz="1400"/>
              <a:t>The nvidia-smi output indicated that other processes, like gnome-shell and firefox, were utilizing GPU memory alongside the model's training, which could have interfered with the model's training efficiency and performance.</a:t>
            </a:r>
            <a:endParaRPr sz="1400"/>
          </a:p>
          <a:p>
            <a:pPr indent="-317500" lvl="0" marL="457200" rtl="0" algn="l">
              <a:lnSpc>
                <a:spcPct val="115000"/>
              </a:lnSpc>
              <a:spcBef>
                <a:spcPts val="1200"/>
              </a:spcBef>
              <a:spcAft>
                <a:spcPts val="0"/>
              </a:spcAft>
              <a:buSzPts val="1400"/>
              <a:buChar char="●"/>
            </a:pPr>
            <a:r>
              <a:rPr lang="en-US" sz="1400"/>
              <a:t>Ideally, dedicating GPU resources to training without interference from other processes could improve performance and reduce training times.</a:t>
            </a:r>
            <a:endParaRPr sz="1400"/>
          </a:p>
          <a:p>
            <a:pPr indent="0" lvl="0" marL="0" rtl="0" algn="l">
              <a:lnSpc>
                <a:spcPct val="115000"/>
              </a:lnSpc>
              <a:spcBef>
                <a:spcPts val="1000"/>
              </a:spcBef>
              <a:spcAft>
                <a:spcPts val="0"/>
              </a:spcAft>
              <a:buClr>
                <a:schemeClr val="dk1"/>
              </a:buClr>
              <a:buSzPts val="1100"/>
              <a:buFont typeface="Arial"/>
              <a:buNone/>
            </a:pPr>
            <a:r>
              <a:t/>
            </a:r>
            <a:endParaRPr sz="1400"/>
          </a:p>
          <a:p>
            <a:pPr indent="-107946" lvl="0" marL="171446" rtl="0" algn="l">
              <a:lnSpc>
                <a:spcPct val="120000"/>
              </a:lnSpc>
              <a:spcBef>
                <a:spcPts val="0"/>
              </a:spcBef>
              <a:spcAft>
                <a:spcPts val="0"/>
              </a:spcAft>
              <a:buClr>
                <a:schemeClr val="dk1"/>
              </a:buClr>
              <a:buSzPts val="1000"/>
              <a:buFont typeface="Courier New"/>
              <a:buNone/>
            </a:pPr>
            <a:r>
              <a:t/>
            </a:r>
            <a:endParaRPr b="1" sz="1400"/>
          </a:p>
          <a:p>
            <a:pPr indent="0" lvl="0" marL="0" rtl="0" algn="l">
              <a:lnSpc>
                <a:spcPct val="90000"/>
              </a:lnSpc>
              <a:spcBef>
                <a:spcPts val="750"/>
              </a:spcBef>
              <a:spcAft>
                <a:spcPts val="0"/>
              </a:spcAft>
              <a:buClr>
                <a:schemeClr val="dk1"/>
              </a:buClr>
              <a:buSzPts val="1000"/>
              <a:buNone/>
            </a:pPr>
            <a:r>
              <a:t/>
            </a:r>
            <a:endParaRPr b="1"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33a911b85b8_0_48"/>
          <p:cNvSpPr txBox="1"/>
          <p:nvPr>
            <p:ph type="title"/>
          </p:nvPr>
        </p:nvSpPr>
        <p:spPr>
          <a:xfrm>
            <a:off x="1529309" y="21630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a:t>
            </a:r>
            <a:endParaRPr sz="2400"/>
          </a:p>
          <a:p>
            <a:pPr indent="0" lvl="0" marL="0" rtl="0" algn="ctr">
              <a:lnSpc>
                <a:spcPct val="90000"/>
              </a:lnSpc>
              <a:spcBef>
                <a:spcPts val="0"/>
              </a:spcBef>
              <a:spcAft>
                <a:spcPts val="0"/>
              </a:spcAft>
              <a:buClr>
                <a:schemeClr val="lt1"/>
              </a:buClr>
              <a:buSzPts val="2000"/>
              <a:buFont typeface="Arial"/>
              <a:buNone/>
            </a:pPr>
            <a:r>
              <a:rPr lang="en-US" sz="2400"/>
              <a:t>Other Attempts</a:t>
            </a:r>
            <a:endParaRPr sz="2400"/>
          </a:p>
        </p:txBody>
      </p:sp>
      <p:sp>
        <p:nvSpPr>
          <p:cNvPr id="181" name="Google Shape;181;g33a911b85b8_0_48"/>
          <p:cNvSpPr txBox="1"/>
          <p:nvPr>
            <p:ph idx="1" type="body"/>
          </p:nvPr>
        </p:nvSpPr>
        <p:spPr>
          <a:xfrm>
            <a:off x="0" y="852850"/>
            <a:ext cx="3135600" cy="39426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b="1" lang="en-US" sz="1400"/>
              <a:t>Attempt to Lessen Overconfidence</a:t>
            </a:r>
            <a:endParaRPr b="1" sz="1400"/>
          </a:p>
          <a:p>
            <a:pPr indent="-88900" lvl="0" marL="228600" rtl="0" algn="l">
              <a:lnSpc>
                <a:spcPct val="115000"/>
              </a:lnSpc>
              <a:spcBef>
                <a:spcPts val="1000"/>
              </a:spcBef>
              <a:spcAft>
                <a:spcPts val="0"/>
              </a:spcAft>
              <a:buSzPts val="1400"/>
              <a:buChar char="➢"/>
            </a:pPr>
            <a:r>
              <a:rPr lang="en-US" sz="1400"/>
              <a:t>Increased label smoothing</a:t>
            </a:r>
            <a:endParaRPr sz="1400"/>
          </a:p>
          <a:p>
            <a:pPr indent="-317500" lvl="1" marL="914400" rtl="0" algn="l">
              <a:lnSpc>
                <a:spcPct val="115000"/>
              </a:lnSpc>
              <a:spcBef>
                <a:spcPts val="1000"/>
              </a:spcBef>
              <a:spcAft>
                <a:spcPts val="0"/>
              </a:spcAft>
              <a:buSzPts val="1400"/>
              <a:buChar char="○"/>
            </a:pPr>
            <a:r>
              <a:rPr lang="en-US" sz="1400"/>
              <a:t>0.05 → 0.1</a:t>
            </a:r>
            <a:endParaRPr sz="1400"/>
          </a:p>
          <a:p>
            <a:pPr indent="-88900" lvl="0" marL="228600" rtl="0" algn="l">
              <a:lnSpc>
                <a:spcPct val="115000"/>
              </a:lnSpc>
              <a:spcBef>
                <a:spcPts val="1000"/>
              </a:spcBef>
              <a:spcAft>
                <a:spcPts val="0"/>
              </a:spcAft>
              <a:buSzPts val="1400"/>
              <a:buChar char="➢"/>
            </a:pPr>
            <a:r>
              <a:rPr lang="en-US" sz="1400"/>
              <a:t>Decreased learning rate</a:t>
            </a:r>
            <a:endParaRPr sz="1400"/>
          </a:p>
          <a:p>
            <a:pPr indent="-317500" lvl="1" marL="914400" rtl="0" algn="l">
              <a:lnSpc>
                <a:spcPct val="115000"/>
              </a:lnSpc>
              <a:spcBef>
                <a:spcPts val="1000"/>
              </a:spcBef>
              <a:spcAft>
                <a:spcPts val="1000"/>
              </a:spcAft>
              <a:buSzPts val="1400"/>
              <a:buChar char="○"/>
            </a:pPr>
            <a:r>
              <a:rPr lang="en-US" sz="1400"/>
              <a:t>0.0005 → 0.0002</a:t>
            </a:r>
            <a:endParaRPr sz="1400"/>
          </a:p>
        </p:txBody>
      </p:sp>
      <p:pic>
        <p:nvPicPr>
          <p:cNvPr id="182" name="Google Shape;182;g33a911b85b8_0_48"/>
          <p:cNvPicPr preferRelativeResize="0"/>
          <p:nvPr/>
        </p:nvPicPr>
        <p:blipFill rotWithShape="1">
          <a:blip r:embed="rId3">
            <a:alphaModFix/>
          </a:blip>
          <a:srcRect b="0" l="0" r="0" t="0"/>
          <a:stretch/>
        </p:blipFill>
        <p:spPr>
          <a:xfrm>
            <a:off x="6084149" y="852850"/>
            <a:ext cx="3058050" cy="1939679"/>
          </a:xfrm>
          <a:prstGeom prst="rect">
            <a:avLst/>
          </a:prstGeom>
          <a:noFill/>
          <a:ln>
            <a:noFill/>
          </a:ln>
        </p:spPr>
      </p:pic>
      <p:pic>
        <p:nvPicPr>
          <p:cNvPr id="183" name="Google Shape;183;g33a911b85b8_0_48"/>
          <p:cNvPicPr preferRelativeResize="0"/>
          <p:nvPr/>
        </p:nvPicPr>
        <p:blipFill rotWithShape="1">
          <a:blip r:embed="rId4">
            <a:alphaModFix/>
          </a:blip>
          <a:srcRect b="0" l="0" r="0" t="0"/>
          <a:stretch/>
        </p:blipFill>
        <p:spPr>
          <a:xfrm>
            <a:off x="6080750" y="2864626"/>
            <a:ext cx="3054096" cy="1908810"/>
          </a:xfrm>
          <a:prstGeom prst="rect">
            <a:avLst/>
          </a:prstGeom>
          <a:noFill/>
          <a:ln>
            <a:noFill/>
          </a:ln>
        </p:spPr>
      </p:pic>
      <p:pic>
        <p:nvPicPr>
          <p:cNvPr id="184" name="Google Shape;184;g33a911b85b8_0_48"/>
          <p:cNvPicPr preferRelativeResize="0"/>
          <p:nvPr/>
        </p:nvPicPr>
        <p:blipFill rotWithShape="1">
          <a:blip r:embed="rId5">
            <a:alphaModFix/>
          </a:blip>
          <a:srcRect b="0" l="0" r="0" t="0"/>
          <a:stretch/>
        </p:blipFill>
        <p:spPr>
          <a:xfrm>
            <a:off x="3135725" y="852850"/>
            <a:ext cx="2714625" cy="1727750"/>
          </a:xfrm>
          <a:prstGeom prst="rect">
            <a:avLst/>
          </a:prstGeom>
          <a:noFill/>
          <a:ln>
            <a:noFill/>
          </a:ln>
        </p:spPr>
      </p:pic>
      <p:pic>
        <p:nvPicPr>
          <p:cNvPr id="185" name="Google Shape;185;g33a911b85b8_0_48"/>
          <p:cNvPicPr preferRelativeResize="0"/>
          <p:nvPr/>
        </p:nvPicPr>
        <p:blipFill rotWithShape="1">
          <a:blip r:embed="rId6">
            <a:alphaModFix/>
          </a:blip>
          <a:srcRect b="7158" l="0" r="0" t="0"/>
          <a:stretch/>
        </p:blipFill>
        <p:spPr>
          <a:xfrm>
            <a:off x="3506702" y="2707600"/>
            <a:ext cx="2130586" cy="2087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g33a5f4e4c33_0_25"/>
          <p:cNvPicPr preferRelativeResize="0"/>
          <p:nvPr/>
        </p:nvPicPr>
        <p:blipFill rotWithShape="1">
          <a:blip r:embed="rId3">
            <a:alphaModFix/>
          </a:blip>
          <a:srcRect b="0" l="5029" r="7051" t="4122"/>
          <a:stretch/>
        </p:blipFill>
        <p:spPr>
          <a:xfrm>
            <a:off x="19338" y="997450"/>
            <a:ext cx="4413912" cy="2910450"/>
          </a:xfrm>
          <a:prstGeom prst="rect">
            <a:avLst/>
          </a:prstGeom>
          <a:noFill/>
          <a:ln>
            <a:noFill/>
          </a:ln>
        </p:spPr>
      </p:pic>
      <p:pic>
        <p:nvPicPr>
          <p:cNvPr id="192" name="Google Shape;192;g33a5f4e4c33_0_25"/>
          <p:cNvPicPr preferRelativeResize="0"/>
          <p:nvPr/>
        </p:nvPicPr>
        <p:blipFill rotWithShape="1">
          <a:blip r:embed="rId4">
            <a:alphaModFix/>
          </a:blip>
          <a:srcRect b="0" l="5033" r="5400" t="3975"/>
          <a:stretch/>
        </p:blipFill>
        <p:spPr>
          <a:xfrm>
            <a:off x="4433250" y="997450"/>
            <a:ext cx="4534625" cy="2910450"/>
          </a:xfrm>
          <a:prstGeom prst="rect">
            <a:avLst/>
          </a:prstGeom>
          <a:noFill/>
          <a:ln>
            <a:noFill/>
          </a:ln>
        </p:spPr>
      </p:pic>
      <p:sp>
        <p:nvSpPr>
          <p:cNvPr id="193" name="Google Shape;193;g33a5f4e4c33_0_25"/>
          <p:cNvSpPr txBox="1"/>
          <p:nvPr/>
        </p:nvSpPr>
        <p:spPr>
          <a:xfrm>
            <a:off x="0" y="3907900"/>
            <a:ext cx="8662500" cy="539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i="1" lang="en-US" sz="1100">
                <a:solidFill>
                  <a:schemeClr val="dk1"/>
                </a:solidFill>
                <a:latin typeface="Calibri"/>
                <a:ea typeface="Calibri"/>
                <a:cs typeface="Calibri"/>
                <a:sym typeface="Calibri"/>
              </a:rPr>
              <a:t>Note. </a:t>
            </a:r>
            <a:r>
              <a:rPr lang="en-US" sz="1100">
                <a:solidFill>
                  <a:schemeClr val="dk1"/>
                </a:solidFill>
                <a:latin typeface="Calibri"/>
                <a:ea typeface="Calibri"/>
                <a:cs typeface="Calibri"/>
                <a:sym typeface="Calibri"/>
              </a:rPr>
              <a:t>Curves for model training and validation accuracy (left) and training and validation loss (right) over 27 epochs. </a:t>
            </a:r>
            <a:endParaRPr sz="2800">
              <a:solidFill>
                <a:schemeClr val="dk1"/>
              </a:solidFill>
            </a:endParaRPr>
          </a:p>
        </p:txBody>
      </p:sp>
      <p:sp>
        <p:nvSpPr>
          <p:cNvPr id="194" name="Google Shape;194;g33a5f4e4c33_0_25"/>
          <p:cNvSpPr txBox="1"/>
          <p:nvPr>
            <p:ph type="title"/>
          </p:nvPr>
        </p:nvSpPr>
        <p:spPr>
          <a:xfrm>
            <a:off x="14531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Cont’d.</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33a911b85b8_0_23"/>
          <p:cNvSpPr txBox="1"/>
          <p:nvPr>
            <p:ph type="title"/>
          </p:nvPr>
        </p:nvSpPr>
        <p:spPr>
          <a:xfrm>
            <a:off x="14531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a:t>
            </a:r>
            <a:r>
              <a:rPr lang="en-US" sz="2400"/>
              <a:t> Cont’d.</a:t>
            </a:r>
            <a:endParaRPr sz="2400"/>
          </a:p>
        </p:txBody>
      </p:sp>
      <p:pic>
        <p:nvPicPr>
          <p:cNvPr id="201" name="Google Shape;201;g33a911b85b8_0_23"/>
          <p:cNvPicPr preferRelativeResize="0"/>
          <p:nvPr/>
        </p:nvPicPr>
        <p:blipFill rotWithShape="1">
          <a:blip r:embed="rId3">
            <a:alphaModFix/>
          </a:blip>
          <a:srcRect b="0" l="0" r="0" t="0"/>
          <a:stretch/>
        </p:blipFill>
        <p:spPr>
          <a:xfrm>
            <a:off x="4164488" y="1055163"/>
            <a:ext cx="3863125" cy="3185575"/>
          </a:xfrm>
          <a:prstGeom prst="rect">
            <a:avLst/>
          </a:prstGeom>
          <a:noFill/>
          <a:ln>
            <a:noFill/>
          </a:ln>
        </p:spPr>
      </p:pic>
      <p:sp>
        <p:nvSpPr>
          <p:cNvPr id="202" name="Google Shape;202;g33a911b85b8_0_23"/>
          <p:cNvSpPr txBox="1"/>
          <p:nvPr/>
        </p:nvSpPr>
        <p:spPr>
          <a:xfrm>
            <a:off x="4165850" y="4227650"/>
            <a:ext cx="3863100" cy="341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i="1" lang="en-US" sz="1100">
                <a:solidFill>
                  <a:schemeClr val="dk1"/>
                </a:solidFill>
                <a:latin typeface="Calibri"/>
                <a:ea typeface="Calibri"/>
                <a:cs typeface="Calibri"/>
                <a:sym typeface="Calibri"/>
              </a:rPr>
              <a:t>Note. </a:t>
            </a:r>
            <a:r>
              <a:rPr lang="en-US" sz="1100">
                <a:solidFill>
                  <a:schemeClr val="dk1"/>
                </a:solidFill>
                <a:latin typeface="Calibri"/>
                <a:ea typeface="Calibri"/>
                <a:cs typeface="Calibri"/>
                <a:sym typeface="Calibri"/>
              </a:rPr>
              <a:t>Confusion matrix for validation set, initial model. </a:t>
            </a:r>
            <a:endParaRPr sz="2800">
              <a:solidFill>
                <a:schemeClr val="dk1"/>
              </a:solidFill>
            </a:endParaRPr>
          </a:p>
        </p:txBody>
      </p:sp>
      <p:sp>
        <p:nvSpPr>
          <p:cNvPr id="203" name="Google Shape;203;g33a911b85b8_0_23"/>
          <p:cNvSpPr txBox="1"/>
          <p:nvPr>
            <p:ph idx="1" type="body"/>
          </p:nvPr>
        </p:nvSpPr>
        <p:spPr>
          <a:xfrm>
            <a:off x="0" y="1142850"/>
            <a:ext cx="3964800" cy="1557600"/>
          </a:xfrm>
          <a:prstGeom prst="rect">
            <a:avLst/>
          </a:prstGeom>
          <a:noFill/>
          <a:ln>
            <a:noFill/>
          </a:ln>
        </p:spPr>
        <p:txBody>
          <a:bodyPr anchorCtr="0" anchor="t" bIns="45700" lIns="91425" spcFirstLastPara="1" rIns="91425" wrap="square" tIns="45700">
            <a:normAutofit/>
          </a:bodyPr>
          <a:lstStyle/>
          <a:p>
            <a:pPr indent="-88900" lvl="0" marL="228600" rtl="0" algn="l">
              <a:lnSpc>
                <a:spcPct val="115000"/>
              </a:lnSpc>
              <a:spcBef>
                <a:spcPts val="0"/>
              </a:spcBef>
              <a:spcAft>
                <a:spcPts val="0"/>
              </a:spcAft>
              <a:buSzPts val="1400"/>
              <a:buChar char="➢"/>
            </a:pPr>
            <a:r>
              <a:rPr b="1" lang="en-US" sz="1400"/>
              <a:t>F1 Score calculation was reassessed </a:t>
            </a:r>
            <a:endParaRPr b="1" sz="1400"/>
          </a:p>
          <a:p>
            <a:pPr indent="-317500" lvl="1" marL="914400" rtl="0" algn="l">
              <a:lnSpc>
                <a:spcPct val="115000"/>
              </a:lnSpc>
              <a:spcBef>
                <a:spcPts val="1000"/>
              </a:spcBef>
              <a:spcAft>
                <a:spcPts val="1000"/>
              </a:spcAft>
              <a:buSzPts val="1400"/>
              <a:buChar char="○"/>
            </a:pPr>
            <a:r>
              <a:rPr lang="en-US" sz="1400"/>
              <a:t>A score of 0.99 was achieved</a:t>
            </a:r>
            <a:endParaRPr sz="1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g33a5f4e4c33_0_48"/>
          <p:cNvPicPr preferRelativeResize="0"/>
          <p:nvPr/>
        </p:nvPicPr>
        <p:blipFill rotWithShape="1">
          <a:blip r:embed="rId3">
            <a:alphaModFix/>
          </a:blip>
          <a:srcRect b="2233" l="4359" r="5371" t="4699"/>
          <a:stretch/>
        </p:blipFill>
        <p:spPr>
          <a:xfrm>
            <a:off x="130150" y="1150200"/>
            <a:ext cx="4070925" cy="3147900"/>
          </a:xfrm>
          <a:prstGeom prst="rect">
            <a:avLst/>
          </a:prstGeom>
          <a:noFill/>
          <a:ln>
            <a:noFill/>
          </a:ln>
        </p:spPr>
      </p:pic>
      <p:pic>
        <p:nvPicPr>
          <p:cNvPr id="210" name="Google Shape;210;g33a5f4e4c33_0_48"/>
          <p:cNvPicPr preferRelativeResize="0"/>
          <p:nvPr/>
        </p:nvPicPr>
        <p:blipFill rotWithShape="1">
          <a:blip r:embed="rId4">
            <a:alphaModFix/>
          </a:blip>
          <a:srcRect b="0" l="4025" r="6712" t="3642"/>
          <a:stretch/>
        </p:blipFill>
        <p:spPr>
          <a:xfrm>
            <a:off x="4381500" y="1150200"/>
            <a:ext cx="4637000" cy="3147900"/>
          </a:xfrm>
          <a:prstGeom prst="rect">
            <a:avLst/>
          </a:prstGeom>
          <a:noFill/>
          <a:ln>
            <a:noFill/>
          </a:ln>
        </p:spPr>
      </p:pic>
      <p:sp>
        <p:nvSpPr>
          <p:cNvPr id="211" name="Google Shape;211;g33a5f4e4c33_0_48"/>
          <p:cNvSpPr txBox="1"/>
          <p:nvPr/>
        </p:nvSpPr>
        <p:spPr>
          <a:xfrm>
            <a:off x="161750" y="4398750"/>
            <a:ext cx="8856900" cy="539100"/>
          </a:xfrm>
          <a:prstGeom prst="rect">
            <a:avLst/>
          </a:prstGeom>
          <a:noFill/>
          <a:ln>
            <a:noFill/>
          </a:ln>
        </p:spPr>
        <p:txBody>
          <a:bodyPr anchorCtr="0" anchor="t" bIns="91425" lIns="91425" spcFirstLastPara="1" rIns="91425" wrap="square" tIns="91425">
            <a:noAutofit/>
          </a:bodyPr>
          <a:lstStyle/>
          <a:p>
            <a:pPr indent="0" lvl="0" marL="0" marR="164980" rtl="0" algn="l">
              <a:lnSpc>
                <a:spcPct val="100000"/>
              </a:lnSpc>
              <a:spcBef>
                <a:spcPts val="0"/>
              </a:spcBef>
              <a:spcAft>
                <a:spcPts val="0"/>
              </a:spcAft>
              <a:buClr>
                <a:schemeClr val="dk1"/>
              </a:buClr>
              <a:buSzPts val="1100"/>
              <a:buFont typeface="Arial"/>
              <a:buNone/>
            </a:pPr>
            <a:r>
              <a:rPr i="1" lang="en-US" sz="1100">
                <a:solidFill>
                  <a:schemeClr val="dk1"/>
                </a:solidFill>
                <a:latin typeface="Calibri"/>
                <a:ea typeface="Calibri"/>
                <a:cs typeface="Calibri"/>
                <a:sym typeface="Calibri"/>
              </a:rPr>
              <a:t>Note. </a:t>
            </a:r>
            <a:r>
              <a:rPr lang="en-US" sz="1100">
                <a:solidFill>
                  <a:schemeClr val="dk1"/>
                </a:solidFill>
                <a:latin typeface="Calibri"/>
                <a:ea typeface="Calibri"/>
                <a:cs typeface="Calibri"/>
                <a:sym typeface="Calibri"/>
              </a:rPr>
              <a:t>The Receiver Operating Characteristic curve (ROC) for the validation set with AUC = 0.9997 (left) and a scatter plot of predicted probabilities (right) indicating overconfidence in the model.</a:t>
            </a:r>
            <a:endParaRPr sz="2800">
              <a:solidFill>
                <a:schemeClr val="dk1"/>
              </a:solidFill>
            </a:endParaRPr>
          </a:p>
        </p:txBody>
      </p:sp>
      <p:sp>
        <p:nvSpPr>
          <p:cNvPr id="212" name="Google Shape;212;g33a5f4e4c33_0_48"/>
          <p:cNvSpPr txBox="1"/>
          <p:nvPr>
            <p:ph type="title"/>
          </p:nvPr>
        </p:nvSpPr>
        <p:spPr>
          <a:xfrm>
            <a:off x="14531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Results and Comparative Analysis Cont’d.</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33a2e1f7aaa_0_54"/>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400"/>
              <a:buFont typeface="Arial"/>
              <a:buNone/>
            </a:pPr>
            <a:r>
              <a:rPr lang="en-US" sz="2400"/>
              <a:t>Results and Comparative Analysis</a:t>
            </a:r>
            <a:endParaRPr sz="2400"/>
          </a:p>
        </p:txBody>
      </p:sp>
      <p:sp>
        <p:nvSpPr>
          <p:cNvPr id="219" name="Google Shape;219;g33a2e1f7aaa_0_54"/>
          <p:cNvSpPr txBox="1"/>
          <p:nvPr>
            <p:ph idx="1" type="body"/>
          </p:nvPr>
        </p:nvSpPr>
        <p:spPr>
          <a:xfrm>
            <a:off x="0" y="861596"/>
            <a:ext cx="9144000" cy="4281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b="1" lang="en-US" sz="1616"/>
              <a:t>Limitations and Remaining Issues</a:t>
            </a:r>
            <a:endParaRPr b="1" sz="1616"/>
          </a:p>
          <a:p>
            <a:pPr indent="0" lvl="0" marL="0" rtl="0" algn="l">
              <a:spcBef>
                <a:spcPts val="0"/>
              </a:spcBef>
              <a:spcAft>
                <a:spcPts val="0"/>
              </a:spcAft>
              <a:buClr>
                <a:schemeClr val="dk1"/>
              </a:buClr>
              <a:buSzPts val="1100"/>
              <a:buFont typeface="Arial"/>
              <a:buNone/>
            </a:pPr>
            <a:r>
              <a:t/>
            </a:r>
            <a:endParaRPr b="1" sz="1400"/>
          </a:p>
          <a:p>
            <a:pPr indent="-326000" lvl="0" marL="457200" rtl="0" algn="l">
              <a:lnSpc>
                <a:spcPct val="150000"/>
              </a:lnSpc>
              <a:spcBef>
                <a:spcPts val="1200"/>
              </a:spcBef>
              <a:spcAft>
                <a:spcPts val="0"/>
              </a:spcAft>
              <a:buSzPts val="1534"/>
              <a:buChar char="➢"/>
            </a:pPr>
            <a:r>
              <a:rPr b="1" lang="en-US" sz="1533"/>
              <a:t>Dataset Limitations and Generalization Challenges</a:t>
            </a:r>
            <a:endParaRPr b="1" sz="1533"/>
          </a:p>
          <a:p>
            <a:pPr indent="-319650" lvl="1" marL="914400" rtl="0" algn="l">
              <a:lnSpc>
                <a:spcPct val="150000"/>
              </a:lnSpc>
              <a:spcBef>
                <a:spcPts val="0"/>
              </a:spcBef>
              <a:spcAft>
                <a:spcPts val="0"/>
              </a:spcAft>
              <a:buSzPts val="1434"/>
              <a:buChar char="○"/>
            </a:pPr>
            <a:r>
              <a:rPr lang="en-US" sz="1433"/>
              <a:t>Limited Species Representation</a:t>
            </a:r>
            <a:endParaRPr sz="1433"/>
          </a:p>
          <a:p>
            <a:pPr indent="-319650" lvl="1" marL="914400" rtl="0" algn="l">
              <a:lnSpc>
                <a:spcPct val="150000"/>
              </a:lnSpc>
              <a:spcBef>
                <a:spcPts val="0"/>
              </a:spcBef>
              <a:spcAft>
                <a:spcPts val="0"/>
              </a:spcAft>
              <a:buSzPts val="1434"/>
              <a:buChar char="○"/>
            </a:pPr>
            <a:r>
              <a:rPr lang="en-US" sz="1433"/>
              <a:t>Potential Bias in the Human Dataset</a:t>
            </a:r>
            <a:endParaRPr sz="1433"/>
          </a:p>
          <a:p>
            <a:pPr indent="-326000" lvl="0" marL="457200" rtl="0" algn="l">
              <a:lnSpc>
                <a:spcPct val="150000"/>
              </a:lnSpc>
              <a:spcBef>
                <a:spcPts val="0"/>
              </a:spcBef>
              <a:spcAft>
                <a:spcPts val="0"/>
              </a:spcAft>
              <a:buSzPts val="1534"/>
              <a:buChar char="➢"/>
            </a:pPr>
            <a:r>
              <a:rPr b="1" lang="en-US" sz="1533"/>
              <a:t>Overconfidence in Classification and Misclassification Issues</a:t>
            </a:r>
            <a:endParaRPr b="1" sz="1533"/>
          </a:p>
          <a:p>
            <a:pPr indent="-319650" lvl="1" marL="914400" rtl="0" algn="l">
              <a:lnSpc>
                <a:spcPct val="150000"/>
              </a:lnSpc>
              <a:spcBef>
                <a:spcPts val="0"/>
              </a:spcBef>
              <a:spcAft>
                <a:spcPts val="0"/>
              </a:spcAft>
              <a:buSzPts val="1434"/>
              <a:buChar char="○"/>
            </a:pPr>
            <a:r>
              <a:rPr lang="en-US" sz="1433"/>
              <a:t>High Confidence in Incorrect Predictions</a:t>
            </a:r>
            <a:endParaRPr sz="1433"/>
          </a:p>
          <a:p>
            <a:pPr indent="-319650" lvl="1" marL="914400" rtl="0" algn="l">
              <a:lnSpc>
                <a:spcPct val="150000"/>
              </a:lnSpc>
              <a:spcBef>
                <a:spcPts val="0"/>
              </a:spcBef>
              <a:spcAft>
                <a:spcPts val="0"/>
              </a:spcAft>
              <a:buSzPts val="1434"/>
              <a:buChar char="○"/>
            </a:pPr>
            <a:r>
              <a:rPr lang="en-US" sz="1433"/>
              <a:t>Error Analysis Reveals Common Failure Cases</a:t>
            </a:r>
            <a:endParaRPr sz="1433"/>
          </a:p>
          <a:p>
            <a:pPr indent="-326000" lvl="0" marL="457200" rtl="0" algn="l">
              <a:lnSpc>
                <a:spcPct val="150000"/>
              </a:lnSpc>
              <a:spcBef>
                <a:spcPts val="0"/>
              </a:spcBef>
              <a:spcAft>
                <a:spcPts val="0"/>
              </a:spcAft>
              <a:buSzPts val="1534"/>
              <a:buChar char="➢"/>
            </a:pPr>
            <a:r>
              <a:rPr b="1" lang="en-US" sz="1533"/>
              <a:t>Model Complexity and Computational Costs</a:t>
            </a:r>
            <a:endParaRPr b="1" sz="1533"/>
          </a:p>
          <a:p>
            <a:pPr indent="-319650" lvl="1" marL="914400" rtl="0" algn="l">
              <a:lnSpc>
                <a:spcPct val="150000"/>
              </a:lnSpc>
              <a:spcBef>
                <a:spcPts val="0"/>
              </a:spcBef>
              <a:spcAft>
                <a:spcPts val="0"/>
              </a:spcAft>
              <a:buSzPts val="1434"/>
              <a:buChar char="○"/>
            </a:pPr>
            <a:r>
              <a:rPr lang="en-US" sz="1433"/>
              <a:t>Training Time and Resource Constraints</a:t>
            </a:r>
            <a:endParaRPr sz="1433"/>
          </a:p>
          <a:p>
            <a:pPr indent="-319650" lvl="1" marL="914400" rtl="0" algn="l">
              <a:lnSpc>
                <a:spcPct val="150000"/>
              </a:lnSpc>
              <a:spcBef>
                <a:spcPts val="0"/>
              </a:spcBef>
              <a:spcAft>
                <a:spcPts val="0"/>
              </a:spcAft>
              <a:buSzPts val="1434"/>
              <a:buChar char="○"/>
            </a:pPr>
            <a:r>
              <a:rPr lang="en-US" sz="1433"/>
              <a:t>Limited Feasibility for Real-Time Deployment</a:t>
            </a:r>
            <a:endParaRPr b="1" sz="2400" u="sng"/>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3a2e1f7aaa_0_84"/>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2400"/>
              <a:buFont typeface="Arial"/>
              <a:buNone/>
            </a:pPr>
            <a:r>
              <a:rPr lang="en-US" sz="2400"/>
              <a:t>Future Directions</a:t>
            </a:r>
            <a:endParaRPr sz="2400"/>
          </a:p>
        </p:txBody>
      </p:sp>
      <p:sp>
        <p:nvSpPr>
          <p:cNvPr id="226" name="Google Shape;226;g33a2e1f7aaa_0_84"/>
          <p:cNvSpPr txBox="1"/>
          <p:nvPr>
            <p:ph idx="1" type="body"/>
          </p:nvPr>
        </p:nvSpPr>
        <p:spPr>
          <a:xfrm>
            <a:off x="0" y="915812"/>
            <a:ext cx="9144000" cy="4026900"/>
          </a:xfrm>
          <a:prstGeom prst="rect">
            <a:avLst/>
          </a:prstGeom>
          <a:noFill/>
          <a:ln>
            <a:noFill/>
          </a:ln>
        </p:spPr>
        <p:txBody>
          <a:bodyPr anchorCtr="0" anchor="t" bIns="45700" lIns="91425" spcFirstLastPara="1" rIns="91425" wrap="square" tIns="45700">
            <a:normAutofit/>
          </a:bodyPr>
          <a:lstStyle/>
          <a:p>
            <a:pPr indent="-228600" lvl="0" marL="457200" rtl="0" algn="l">
              <a:lnSpc>
                <a:spcPct val="115000"/>
              </a:lnSpc>
              <a:spcBef>
                <a:spcPts val="1200"/>
              </a:spcBef>
              <a:spcAft>
                <a:spcPts val="0"/>
              </a:spcAft>
              <a:buNone/>
            </a:pPr>
            <a:r>
              <a:rPr b="1" lang="en-US" sz="1400"/>
              <a:t>Broader Implications</a:t>
            </a:r>
            <a:endParaRPr b="1" sz="1400"/>
          </a:p>
          <a:p>
            <a:pPr indent="-304800" lvl="0" marL="457200" rtl="0" algn="just">
              <a:lnSpc>
                <a:spcPct val="150000"/>
              </a:lnSpc>
              <a:spcBef>
                <a:spcPts val="1200"/>
              </a:spcBef>
              <a:spcAft>
                <a:spcPts val="0"/>
              </a:spcAft>
              <a:buSzPts val="1200"/>
              <a:buChar char="➢"/>
            </a:pPr>
            <a:r>
              <a:rPr b="1" lang="en-US" sz="1200"/>
              <a:t>Improving AI-Assisted Facial Recognition in Challenging </a:t>
            </a:r>
            <a:r>
              <a:rPr b="1" lang="en-US" sz="1200"/>
              <a:t>Environment</a:t>
            </a:r>
            <a:endParaRPr b="1" sz="1200"/>
          </a:p>
          <a:p>
            <a:pPr indent="-298450" lvl="1" marL="914400" rtl="0" algn="just">
              <a:lnSpc>
                <a:spcPct val="150000"/>
              </a:lnSpc>
              <a:spcBef>
                <a:spcPts val="0"/>
              </a:spcBef>
              <a:spcAft>
                <a:spcPts val="0"/>
              </a:spcAft>
              <a:buSzPts val="1100"/>
              <a:buChar char="○"/>
            </a:pPr>
            <a:r>
              <a:rPr lang="en-US" sz="1100"/>
              <a:t>Adopting the model for low-light, occluded, or distorted images → better performance in real-world security and wildlife monitoring.</a:t>
            </a:r>
            <a:endParaRPr sz="1100"/>
          </a:p>
          <a:p>
            <a:pPr indent="-304800" lvl="0" marL="457200" rtl="0" algn="just">
              <a:lnSpc>
                <a:spcPct val="150000"/>
              </a:lnSpc>
              <a:spcBef>
                <a:spcPts val="0"/>
              </a:spcBef>
              <a:spcAft>
                <a:spcPts val="0"/>
              </a:spcAft>
              <a:buSzPts val="1200"/>
              <a:buChar char="➢"/>
            </a:pPr>
            <a:r>
              <a:rPr b="1" lang="en-US" sz="1200"/>
              <a:t>Benchmarking Deep Learning Approaches for Non-Human Face Recognition</a:t>
            </a:r>
            <a:endParaRPr b="1" sz="1200"/>
          </a:p>
          <a:p>
            <a:pPr indent="-298450" lvl="1" marL="914400" rtl="0" algn="just">
              <a:lnSpc>
                <a:spcPct val="150000"/>
              </a:lnSpc>
              <a:spcBef>
                <a:spcPts val="0"/>
              </a:spcBef>
              <a:spcAft>
                <a:spcPts val="0"/>
              </a:spcAft>
              <a:buSzPts val="1100"/>
              <a:buChar char="○"/>
            </a:pPr>
            <a:r>
              <a:rPr lang="en-US" sz="1100"/>
              <a:t>This study contributes to establishing a benchmark for animal face classification (most recognition benchmarks focus on human datasets)</a:t>
            </a:r>
            <a:endParaRPr sz="1100"/>
          </a:p>
          <a:p>
            <a:pPr indent="-304800" lvl="0" marL="457200" rtl="0" algn="just">
              <a:lnSpc>
                <a:spcPct val="150000"/>
              </a:lnSpc>
              <a:spcBef>
                <a:spcPts val="0"/>
              </a:spcBef>
              <a:spcAft>
                <a:spcPts val="0"/>
              </a:spcAft>
              <a:buSzPts val="1200"/>
              <a:buChar char="➢"/>
            </a:pPr>
            <a:r>
              <a:rPr b="1" lang="en-US" sz="1200"/>
              <a:t>Bridging the GAP Between AI Ethics and Model Bias</a:t>
            </a:r>
            <a:endParaRPr b="1" sz="1200"/>
          </a:p>
          <a:p>
            <a:pPr indent="-298450" lvl="1" marL="914400" rtl="0" algn="just">
              <a:lnSpc>
                <a:spcPct val="150000"/>
              </a:lnSpc>
              <a:spcBef>
                <a:spcPts val="0"/>
              </a:spcBef>
              <a:spcAft>
                <a:spcPts val="0"/>
              </a:spcAft>
              <a:buSzPts val="1100"/>
              <a:buChar char="○"/>
            </a:pPr>
            <a:r>
              <a:rPr lang="en-US" sz="1100"/>
              <a:t>The dataset composition impacts classification accuracy. This research can inform best </a:t>
            </a:r>
            <a:r>
              <a:rPr lang="en-US" sz="1100"/>
              <a:t>practice for</a:t>
            </a:r>
            <a:r>
              <a:rPr lang="en-US" sz="1100"/>
              <a:t> dataset curation to prevent species or demographic bias in AI models. </a:t>
            </a:r>
            <a:endParaRPr sz="1100"/>
          </a:p>
          <a:p>
            <a:pPr indent="-298450" lvl="1" marL="914400" rtl="0" algn="just">
              <a:lnSpc>
                <a:spcPct val="150000"/>
              </a:lnSpc>
              <a:spcBef>
                <a:spcPts val="0"/>
              </a:spcBef>
              <a:spcAft>
                <a:spcPts val="0"/>
              </a:spcAft>
              <a:buSzPts val="1100"/>
              <a:buChar char="○"/>
            </a:pPr>
            <a:r>
              <a:rPr lang="en-US" sz="1100"/>
              <a:t>The model’s overconfidence in human classifications suggests that bias in training data can skew probability distributions, reinforcing the importance of fail AI practices. </a:t>
            </a:r>
            <a:endParaRPr sz="2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8"/>
          <p:cNvSpPr txBox="1"/>
          <p:nvPr>
            <p:ph type="title"/>
          </p:nvPr>
        </p:nvSpPr>
        <p:spPr>
          <a:xfrm>
            <a:off x="1148309" y="201658"/>
            <a:ext cx="6847383" cy="45724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400"/>
              <a:buFont typeface="Arial"/>
              <a:buNone/>
            </a:pPr>
            <a:r>
              <a:rPr lang="en-US" sz="2400"/>
              <a:t>Future Directions</a:t>
            </a:r>
            <a:endParaRPr sz="2400"/>
          </a:p>
        </p:txBody>
      </p:sp>
      <p:sp>
        <p:nvSpPr>
          <p:cNvPr id="233" name="Google Shape;233;p8"/>
          <p:cNvSpPr txBox="1"/>
          <p:nvPr>
            <p:ph idx="1" type="body"/>
          </p:nvPr>
        </p:nvSpPr>
        <p:spPr>
          <a:xfrm>
            <a:off x="0" y="861646"/>
            <a:ext cx="9144000" cy="4080196"/>
          </a:xfrm>
          <a:prstGeom prst="rect">
            <a:avLst/>
          </a:prstGeom>
          <a:noFill/>
          <a:ln>
            <a:noFill/>
          </a:ln>
        </p:spPr>
        <p:txBody>
          <a:bodyPr anchorCtr="0" anchor="t" bIns="45700" lIns="91425" spcFirstLastPara="1" rIns="91425" wrap="square" tIns="45700">
            <a:normAutofit/>
          </a:bodyPr>
          <a:lstStyle/>
          <a:p>
            <a:pPr indent="-304800" lvl="0" marL="457200" rtl="0" algn="l">
              <a:lnSpc>
                <a:spcPct val="150000"/>
              </a:lnSpc>
              <a:spcBef>
                <a:spcPts val="800"/>
              </a:spcBef>
              <a:spcAft>
                <a:spcPts val="0"/>
              </a:spcAft>
              <a:buSzPts val="1200"/>
              <a:buChar char="➢"/>
            </a:pPr>
            <a:r>
              <a:rPr b="1" lang="en-US" sz="1200"/>
              <a:t>Expanding Beyond Binary Classification</a:t>
            </a:r>
            <a:endParaRPr b="1" sz="1200"/>
          </a:p>
          <a:p>
            <a:pPr indent="-298450" lvl="1" marL="914400" rtl="0" algn="l">
              <a:lnSpc>
                <a:spcPct val="150000"/>
              </a:lnSpc>
              <a:spcBef>
                <a:spcPts val="0"/>
              </a:spcBef>
              <a:spcAft>
                <a:spcPts val="0"/>
              </a:spcAft>
              <a:buSzPts val="1100"/>
              <a:buChar char="○"/>
            </a:pPr>
            <a:r>
              <a:rPr lang="en-US" sz="1100"/>
              <a:t>Extend the model to multi-class classification, allowing it to differentiate between different animal species or specific categories of human faces.</a:t>
            </a:r>
            <a:endParaRPr sz="1100"/>
          </a:p>
          <a:p>
            <a:pPr indent="-298450" lvl="1" marL="914400" rtl="0" algn="l">
              <a:lnSpc>
                <a:spcPct val="150000"/>
              </a:lnSpc>
              <a:spcBef>
                <a:spcPts val="0"/>
              </a:spcBef>
              <a:spcAft>
                <a:spcPts val="0"/>
              </a:spcAft>
              <a:buSzPts val="1100"/>
              <a:buChar char="○"/>
            </a:pPr>
            <a:r>
              <a:rPr lang="en-US" sz="1100"/>
              <a:t>Improve generalization by incorporating a more diverse dataset beyond just dogs, cats, and large mammals.</a:t>
            </a:r>
            <a:endParaRPr sz="1100"/>
          </a:p>
          <a:p>
            <a:pPr indent="-304800" lvl="0" marL="457200" rtl="0" algn="l">
              <a:lnSpc>
                <a:spcPct val="150000"/>
              </a:lnSpc>
              <a:spcBef>
                <a:spcPts val="0"/>
              </a:spcBef>
              <a:spcAft>
                <a:spcPts val="0"/>
              </a:spcAft>
              <a:buSzPts val="1200"/>
              <a:buChar char="➢"/>
            </a:pPr>
            <a:r>
              <a:rPr b="1" lang="en-US" sz="1200"/>
              <a:t>Enhancing Model Performance</a:t>
            </a:r>
            <a:endParaRPr b="1" sz="1200"/>
          </a:p>
          <a:p>
            <a:pPr indent="-298450" lvl="1" marL="914400" rtl="0" algn="l">
              <a:lnSpc>
                <a:spcPct val="150000"/>
              </a:lnSpc>
              <a:spcBef>
                <a:spcPts val="0"/>
              </a:spcBef>
              <a:spcAft>
                <a:spcPts val="0"/>
              </a:spcAft>
              <a:buSzPts val="1100"/>
              <a:buChar char="○"/>
            </a:pPr>
            <a:r>
              <a:rPr lang="en-US" sz="1100"/>
              <a:t>Use transfer learning by fine-tuning pre-trained CNN models to improve feature extraction.</a:t>
            </a:r>
            <a:endParaRPr sz="1100"/>
          </a:p>
          <a:p>
            <a:pPr indent="-298450" lvl="1" marL="914400" rtl="0" algn="l">
              <a:lnSpc>
                <a:spcPct val="150000"/>
              </a:lnSpc>
              <a:spcBef>
                <a:spcPts val="0"/>
              </a:spcBef>
              <a:spcAft>
                <a:spcPts val="0"/>
              </a:spcAft>
              <a:buSzPts val="1100"/>
              <a:buChar char="○"/>
            </a:pPr>
            <a:r>
              <a:rPr lang="en-US" sz="1100"/>
              <a:t>Explore Vision Transformers (ViTs) as an alternative to CNNs to see if they improve accuracy in distinguishing human and animal faces.</a:t>
            </a:r>
            <a:endParaRPr sz="1100"/>
          </a:p>
          <a:p>
            <a:pPr indent="-304800" lvl="0" marL="457200" rtl="0" algn="l">
              <a:lnSpc>
                <a:spcPct val="150000"/>
              </a:lnSpc>
              <a:spcBef>
                <a:spcPts val="0"/>
              </a:spcBef>
              <a:spcAft>
                <a:spcPts val="0"/>
              </a:spcAft>
              <a:buSzPts val="1200"/>
              <a:buChar char="➢"/>
            </a:pPr>
            <a:r>
              <a:rPr b="1" lang="en-US" sz="1200"/>
              <a:t>Potential Applications</a:t>
            </a:r>
            <a:endParaRPr b="1" sz="1200"/>
          </a:p>
          <a:p>
            <a:pPr indent="-298450" lvl="1" marL="914400" rtl="0" algn="l">
              <a:lnSpc>
                <a:spcPct val="150000"/>
              </a:lnSpc>
              <a:spcBef>
                <a:spcPts val="0"/>
              </a:spcBef>
              <a:spcAft>
                <a:spcPts val="0"/>
              </a:spcAft>
              <a:buSzPts val="1100"/>
              <a:buChar char="○"/>
            </a:pPr>
            <a:r>
              <a:rPr b="1" lang="en-US" sz="1100"/>
              <a:t>Wildlife Conservation</a:t>
            </a:r>
            <a:r>
              <a:rPr lang="en-US" sz="1100"/>
              <a:t>: AI-based animal identification can be used for population monitoring and poaching prevention.</a:t>
            </a:r>
            <a:endParaRPr sz="1100"/>
          </a:p>
          <a:p>
            <a:pPr indent="-298450" lvl="1" marL="914400" rtl="0" algn="l">
              <a:lnSpc>
                <a:spcPct val="150000"/>
              </a:lnSpc>
              <a:spcBef>
                <a:spcPts val="0"/>
              </a:spcBef>
              <a:spcAft>
                <a:spcPts val="0"/>
              </a:spcAft>
              <a:buSzPts val="1100"/>
              <a:buChar char="○"/>
            </a:pPr>
            <a:r>
              <a:rPr b="1" lang="en-US" sz="1100"/>
              <a:t>Pet Identification &amp; Security</a:t>
            </a:r>
            <a:r>
              <a:rPr lang="en-US" sz="1100"/>
              <a:t>: Facial recognition for pets can be applied in smart pet doors and home security.</a:t>
            </a:r>
            <a:endParaRPr sz="1100"/>
          </a:p>
          <a:p>
            <a:pPr indent="-298450" lvl="1" marL="914400" rtl="0" algn="l">
              <a:lnSpc>
                <a:spcPct val="150000"/>
              </a:lnSpc>
              <a:spcBef>
                <a:spcPts val="0"/>
              </a:spcBef>
              <a:spcAft>
                <a:spcPts val="0"/>
              </a:spcAft>
              <a:buSzPts val="1100"/>
              <a:buChar char="○"/>
            </a:pPr>
            <a:r>
              <a:rPr b="1" lang="en-US" sz="1100"/>
              <a:t>Biometric Security</a:t>
            </a:r>
            <a:r>
              <a:rPr lang="en-US" sz="1100"/>
              <a:t>: Improved human facial recognition could enhance authentication in security applications.</a:t>
            </a:r>
            <a:endParaRPr sz="2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9"/>
          <p:cNvSpPr txBox="1"/>
          <p:nvPr>
            <p:ph type="title"/>
          </p:nvPr>
        </p:nvSpPr>
        <p:spPr>
          <a:xfrm>
            <a:off x="1148309" y="201658"/>
            <a:ext cx="6847383" cy="457248"/>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2400"/>
              <a:buFont typeface="Arial"/>
              <a:buNone/>
            </a:pPr>
            <a:r>
              <a:rPr lang="en-US" sz="2400"/>
              <a:t>Future Directions</a:t>
            </a:r>
            <a:endParaRPr sz="2400"/>
          </a:p>
        </p:txBody>
      </p:sp>
      <p:sp>
        <p:nvSpPr>
          <p:cNvPr id="240" name="Google Shape;240;p9"/>
          <p:cNvSpPr txBox="1"/>
          <p:nvPr>
            <p:ph idx="1" type="body"/>
          </p:nvPr>
        </p:nvSpPr>
        <p:spPr>
          <a:xfrm>
            <a:off x="0" y="915812"/>
            <a:ext cx="9144000" cy="4026900"/>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750"/>
              </a:spcBef>
              <a:spcAft>
                <a:spcPts val="0"/>
              </a:spcAft>
              <a:buClr>
                <a:schemeClr val="dk1"/>
              </a:buClr>
              <a:buSzPts val="1100"/>
              <a:buFont typeface="Arial"/>
              <a:buNone/>
            </a:pPr>
            <a:r>
              <a:rPr b="1" lang="en-US" sz="1400"/>
              <a:t>Potential Next Steps</a:t>
            </a:r>
            <a:endParaRPr b="1" sz="1400"/>
          </a:p>
          <a:p>
            <a:pPr indent="-304800" lvl="0" marL="457200" rtl="0" algn="l">
              <a:lnSpc>
                <a:spcPct val="150000"/>
              </a:lnSpc>
              <a:spcBef>
                <a:spcPts val="1200"/>
              </a:spcBef>
              <a:spcAft>
                <a:spcPts val="0"/>
              </a:spcAft>
              <a:buSzPts val="1200"/>
              <a:buChar char="➢"/>
            </a:pPr>
            <a:r>
              <a:rPr b="1" lang="en-US" sz="1200"/>
              <a:t>Improving Model Interpretability and Confidence Calibration</a:t>
            </a:r>
            <a:endParaRPr b="1" sz="1200"/>
          </a:p>
          <a:p>
            <a:pPr indent="-298450" lvl="1" marL="914400" rtl="0" algn="l">
              <a:lnSpc>
                <a:spcPct val="150000"/>
              </a:lnSpc>
              <a:spcBef>
                <a:spcPts val="0"/>
              </a:spcBef>
              <a:spcAft>
                <a:spcPts val="0"/>
              </a:spcAft>
              <a:buSzPts val="1100"/>
              <a:buChar char="○"/>
            </a:pPr>
            <a:r>
              <a:rPr lang="en-US" sz="1100"/>
              <a:t>Addressing overconfidence in CNN predictions by </a:t>
            </a:r>
            <a:r>
              <a:rPr lang="en-US" sz="1100"/>
              <a:t>incorporating</a:t>
            </a:r>
            <a:r>
              <a:rPr lang="en-US" sz="1100"/>
              <a:t> Bayesian deep learning to estimate </a:t>
            </a:r>
            <a:r>
              <a:rPr lang="en-US" sz="1100"/>
              <a:t>uncertainty</a:t>
            </a:r>
            <a:r>
              <a:rPr lang="en-US" sz="1100"/>
              <a:t> in classifications</a:t>
            </a:r>
            <a:endParaRPr sz="1100"/>
          </a:p>
          <a:p>
            <a:pPr indent="-298450" lvl="1" marL="914400" rtl="0" algn="l">
              <a:lnSpc>
                <a:spcPct val="150000"/>
              </a:lnSpc>
              <a:spcBef>
                <a:spcPts val="0"/>
              </a:spcBef>
              <a:spcAft>
                <a:spcPts val="0"/>
              </a:spcAft>
              <a:buSzPts val="1100"/>
              <a:buChar char="○"/>
            </a:pPr>
            <a:r>
              <a:rPr lang="en-US" sz="1100"/>
              <a:t>Investigating </a:t>
            </a:r>
            <a:r>
              <a:rPr lang="en-US" sz="1100"/>
              <a:t>alternative</a:t>
            </a:r>
            <a:r>
              <a:rPr lang="en-US" sz="1100"/>
              <a:t> activation functions beyond ReLU to mitigate misclassification of low-contrast or ambiguous images.</a:t>
            </a:r>
            <a:endParaRPr sz="1100"/>
          </a:p>
          <a:p>
            <a:pPr indent="-304800" lvl="0" marL="457200" rtl="0" algn="l">
              <a:lnSpc>
                <a:spcPct val="150000"/>
              </a:lnSpc>
              <a:spcBef>
                <a:spcPts val="0"/>
              </a:spcBef>
              <a:spcAft>
                <a:spcPts val="0"/>
              </a:spcAft>
              <a:buSzPts val="1200"/>
              <a:buChar char="➢"/>
            </a:pPr>
            <a:r>
              <a:rPr b="1" lang="en-US" sz="1200"/>
              <a:t>Optimizing Model Efficiency for Real-Time Applications</a:t>
            </a:r>
            <a:endParaRPr b="1" sz="1200"/>
          </a:p>
          <a:p>
            <a:pPr indent="-298450" lvl="1" marL="914400" rtl="0" algn="l">
              <a:lnSpc>
                <a:spcPct val="150000"/>
              </a:lnSpc>
              <a:spcBef>
                <a:spcPts val="0"/>
              </a:spcBef>
              <a:spcAft>
                <a:spcPts val="0"/>
              </a:spcAft>
              <a:buSzPts val="1100"/>
              <a:buChar char="○"/>
            </a:pPr>
            <a:r>
              <a:rPr lang="en-US" sz="1100"/>
              <a:t>Implementing neural architecture search (NAS) to automate model tuning and improve performance without excessive manual hyperparameter tuning. </a:t>
            </a:r>
            <a:endParaRPr sz="1100"/>
          </a:p>
          <a:p>
            <a:pPr indent="-298450" lvl="1" marL="914400" rtl="0" algn="l">
              <a:lnSpc>
                <a:spcPct val="150000"/>
              </a:lnSpc>
              <a:spcBef>
                <a:spcPts val="0"/>
              </a:spcBef>
              <a:spcAft>
                <a:spcPts val="0"/>
              </a:spcAft>
              <a:buSzPts val="1100"/>
              <a:buChar char="○"/>
            </a:pPr>
            <a:r>
              <a:rPr lang="en-US" sz="1100"/>
              <a:t>Reducing computational cost using quantization-aware training for deployment on mobile and embedded systems AI systems. </a:t>
            </a:r>
            <a:endParaRPr sz="1100"/>
          </a:p>
          <a:p>
            <a:pPr indent="-304800" lvl="0" marL="457200" rtl="0" algn="l">
              <a:lnSpc>
                <a:spcPct val="150000"/>
              </a:lnSpc>
              <a:spcBef>
                <a:spcPts val="0"/>
              </a:spcBef>
              <a:spcAft>
                <a:spcPts val="0"/>
              </a:spcAft>
              <a:buSzPts val="1200"/>
              <a:buChar char="➢"/>
            </a:pPr>
            <a:r>
              <a:rPr b="1" lang="en-US" sz="1200"/>
              <a:t>Exploring Few-Shot and Self-Supervised Learning for Law-Data Scenarios</a:t>
            </a:r>
            <a:endParaRPr b="1" sz="1200"/>
          </a:p>
          <a:p>
            <a:pPr indent="-298450" lvl="1" marL="914400" rtl="0" algn="l">
              <a:lnSpc>
                <a:spcPct val="150000"/>
              </a:lnSpc>
              <a:spcBef>
                <a:spcPts val="0"/>
              </a:spcBef>
              <a:spcAft>
                <a:spcPts val="0"/>
              </a:spcAft>
              <a:buSzPts val="1100"/>
              <a:buChar char="○"/>
            </a:pPr>
            <a:r>
              <a:rPr lang="en-US" sz="1100"/>
              <a:t>Instead of relying on large manually labeled datasets, future work could investigate self-supervised learning (SSL) methods. </a:t>
            </a:r>
            <a:endParaRPr sz="1100"/>
          </a:p>
          <a:p>
            <a:pPr indent="-298450" lvl="1" marL="914400" rtl="0" algn="l">
              <a:lnSpc>
                <a:spcPct val="150000"/>
              </a:lnSpc>
              <a:spcBef>
                <a:spcPts val="0"/>
              </a:spcBef>
              <a:spcAft>
                <a:spcPts val="0"/>
              </a:spcAft>
              <a:buSzPts val="1100"/>
              <a:buChar char="○"/>
            </a:pPr>
            <a:r>
              <a:rPr lang="en-US" sz="1100"/>
              <a:t>Few-shot learning approaches could allow the model to generalize across species with limited samples, making it more </a:t>
            </a:r>
            <a:r>
              <a:rPr lang="en-US" sz="1100"/>
              <a:t>adaptable</a:t>
            </a:r>
            <a:r>
              <a:rPr lang="en-US" sz="1100"/>
              <a:t> to real -world conditions. </a:t>
            </a:r>
            <a:endParaRPr sz="1100"/>
          </a:p>
          <a:p>
            <a:pPr indent="0" lvl="0" marL="0" rtl="0" algn="l">
              <a:lnSpc>
                <a:spcPct val="90000"/>
              </a:lnSpc>
              <a:spcBef>
                <a:spcPts val="1200"/>
              </a:spcBef>
              <a:spcAft>
                <a:spcPts val="0"/>
              </a:spcAft>
              <a:buClr>
                <a:schemeClr val="dk1"/>
              </a:buClr>
              <a:buSzPts val="2800"/>
              <a:buNone/>
            </a:pPr>
            <a:r>
              <a:t/>
            </a:r>
            <a:endParaRPr sz="2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3200"/>
              <a:buFont typeface="Arial"/>
              <a:buNone/>
            </a:pPr>
            <a:r>
              <a:rPr lang="en-US"/>
              <a:t>Thank You!</a:t>
            </a:r>
            <a:endParaRPr/>
          </a:p>
        </p:txBody>
      </p:sp>
      <p:sp>
        <p:nvSpPr>
          <p:cNvPr id="246" name="Google Shape;246;p19"/>
          <p:cNvSpPr txBox="1"/>
          <p:nvPr>
            <p:ph idx="1" type="body"/>
          </p:nvPr>
        </p:nvSpPr>
        <p:spPr>
          <a:xfrm>
            <a:off x="0" y="835269"/>
            <a:ext cx="9144000" cy="4044600"/>
          </a:xfrm>
          <a:prstGeom prst="rect">
            <a:avLst/>
          </a:prstGeom>
          <a:noFill/>
          <a:ln>
            <a:noFill/>
          </a:ln>
        </p:spPr>
        <p:txBody>
          <a:bodyPr anchorCtr="0" anchor="t" bIns="45700" lIns="91425" spcFirstLastPara="1" rIns="91425" wrap="square" tIns="45700">
            <a:normAutofit/>
          </a:bodyPr>
          <a:lstStyle/>
          <a:p>
            <a:pPr indent="0" lvl="0" marL="0" rtl="0" algn="l">
              <a:spcBef>
                <a:spcPts val="750"/>
              </a:spcBef>
              <a:spcAft>
                <a:spcPts val="0"/>
              </a:spcAft>
              <a:buNone/>
            </a:pPr>
            <a:r>
              <a:rPr b="1" lang="en-US" sz="2400"/>
              <a:t>Summary of Key Takeaways</a:t>
            </a:r>
            <a:endParaRPr b="1" sz="2400"/>
          </a:p>
          <a:p>
            <a:pPr indent="-381000" lvl="0" marL="457200" rtl="0" algn="l">
              <a:lnSpc>
                <a:spcPct val="115000"/>
              </a:lnSpc>
              <a:spcBef>
                <a:spcPts val="2400"/>
              </a:spcBef>
              <a:spcAft>
                <a:spcPts val="0"/>
              </a:spcAft>
              <a:buSzPts val="2400"/>
              <a:buChar char="●"/>
            </a:pPr>
            <a:r>
              <a:rPr lang="en-US" sz="2400"/>
              <a:t>What worked well and what didn’t</a:t>
            </a:r>
            <a:endParaRPr sz="2400"/>
          </a:p>
          <a:p>
            <a:pPr indent="-381000" lvl="0" marL="457200" rtl="0" algn="l">
              <a:lnSpc>
                <a:spcPct val="115000"/>
              </a:lnSpc>
              <a:spcBef>
                <a:spcPts val="0"/>
              </a:spcBef>
              <a:spcAft>
                <a:spcPts val="0"/>
              </a:spcAft>
              <a:buSzPts val="2400"/>
              <a:buChar char="●"/>
            </a:pPr>
            <a:r>
              <a:rPr lang="en-US" sz="2400"/>
              <a:t>Major improvements and their impact</a:t>
            </a:r>
            <a:endParaRPr sz="2400"/>
          </a:p>
          <a:p>
            <a:pPr indent="-381000" lvl="0" marL="457200" rtl="0" algn="l">
              <a:lnSpc>
                <a:spcPct val="115000"/>
              </a:lnSpc>
              <a:spcBef>
                <a:spcPts val="0"/>
              </a:spcBef>
              <a:spcAft>
                <a:spcPts val="0"/>
              </a:spcAft>
              <a:buSzPts val="2400"/>
              <a:buChar char="●"/>
            </a:pPr>
            <a:r>
              <a:rPr lang="en-US" sz="2400"/>
              <a:t>Key learning experiences</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3"/>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400"/>
              <a:buFont typeface="Arial"/>
              <a:buNone/>
            </a:pPr>
            <a:r>
              <a:rPr lang="en-US" sz="2400"/>
              <a:t>Background and Motivation</a:t>
            </a:r>
            <a:endParaRPr sz="2400"/>
          </a:p>
        </p:txBody>
      </p:sp>
      <p:sp>
        <p:nvSpPr>
          <p:cNvPr id="38" name="Google Shape;38;p3"/>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fontScale="32500" lnSpcReduction="10000"/>
          </a:bodyPr>
          <a:lstStyle/>
          <a:p>
            <a:pPr indent="0" lvl="0" marL="0" rtl="0" algn="l">
              <a:spcBef>
                <a:spcPts val="750"/>
              </a:spcBef>
              <a:spcAft>
                <a:spcPts val="0"/>
              </a:spcAft>
              <a:buClr>
                <a:schemeClr val="dk1"/>
              </a:buClr>
              <a:buSzPct val="26190"/>
              <a:buFont typeface="Arial"/>
              <a:buNone/>
            </a:pPr>
            <a:r>
              <a:rPr b="1" lang="en-US" sz="4200"/>
              <a:t>Problem Statement</a:t>
            </a:r>
            <a:endParaRPr b="1" sz="4200"/>
          </a:p>
          <a:p>
            <a:pPr indent="0" lvl="0" marL="0" rtl="0" algn="l">
              <a:lnSpc>
                <a:spcPct val="115000"/>
              </a:lnSpc>
              <a:spcBef>
                <a:spcPts val="750"/>
              </a:spcBef>
              <a:spcAft>
                <a:spcPts val="0"/>
              </a:spcAft>
              <a:buClr>
                <a:schemeClr val="dk1"/>
              </a:buClr>
              <a:buSzPct val="26190"/>
              <a:buFont typeface="Arial"/>
              <a:buNone/>
            </a:pPr>
            <a:r>
              <a:rPr lang="en-US" sz="4200"/>
              <a:t>Facial recognition has evolved significantly since the 1960s, when Woodrow Wilson Bledsoe developed a semi-automatic system requiring manual extraction of facial coordinates (Bledsoe, 1966). Modern advancements, powered by deep learning and convolutional neural networks (CNNs), have expanded applications to Automatic Facial Recognition (AFR) for security and Facial Expression Recognition (FER) for medical diagnostics (Hallowell et al., 2023). While human facial recognition is well-researched, animal face recognition remains underexplored, despite its potential in wildlife conservation and pet identification (Birenbaum et al., 2022). Challenges in animal facial classification include variations in fur patterns and structural differences across species. </a:t>
            </a:r>
            <a:endParaRPr sz="4200"/>
          </a:p>
          <a:p>
            <a:pPr indent="0" lvl="0" marL="0" rtl="0" algn="l">
              <a:lnSpc>
                <a:spcPct val="115000"/>
              </a:lnSpc>
              <a:spcBef>
                <a:spcPts val="750"/>
              </a:spcBef>
              <a:spcAft>
                <a:spcPts val="0"/>
              </a:spcAft>
              <a:buClr>
                <a:schemeClr val="dk1"/>
              </a:buClr>
              <a:buSzPct val="26190"/>
              <a:buFont typeface="Arial"/>
              <a:buNone/>
            </a:pPr>
            <a:r>
              <a:t/>
            </a:r>
            <a:endParaRPr sz="4200"/>
          </a:p>
          <a:p>
            <a:pPr indent="0" lvl="0" marL="0" rtl="0" algn="l">
              <a:spcBef>
                <a:spcPts val="750"/>
              </a:spcBef>
              <a:spcAft>
                <a:spcPts val="0"/>
              </a:spcAft>
              <a:buClr>
                <a:schemeClr val="dk1"/>
              </a:buClr>
              <a:buSzPct val="26190"/>
              <a:buFont typeface="Arial"/>
              <a:buNone/>
            </a:pPr>
            <a:r>
              <a:rPr b="1" lang="en-US" sz="4200"/>
              <a:t>Purpose of the Study</a:t>
            </a:r>
            <a:endParaRPr sz="4200"/>
          </a:p>
          <a:p>
            <a:pPr indent="0" lvl="0" marL="0" rtl="0" algn="l">
              <a:lnSpc>
                <a:spcPct val="115000"/>
              </a:lnSpc>
              <a:spcBef>
                <a:spcPts val="750"/>
              </a:spcBef>
              <a:spcAft>
                <a:spcPts val="0"/>
              </a:spcAft>
              <a:buClr>
                <a:schemeClr val="dk1"/>
              </a:buClr>
              <a:buSzPct val="26190"/>
              <a:buFont typeface="Arial"/>
              <a:buNone/>
            </a:pPr>
            <a:r>
              <a:rPr lang="en-US" sz="4200"/>
              <a:t>This study aims to develop a CNN model for binary classification of human and animal faces, focusing on enhancing accuracy through dataset preprocessing, model tuning, and evaluation using precision, recall, and F1-score metrics. The findings will contribute to the broader field of image classification by providing insights into CNN performance in distinguishing between human and animal faces.</a:t>
            </a:r>
            <a:endParaRPr sz="4200"/>
          </a:p>
          <a:p>
            <a:pPr indent="0" lvl="0" marL="0" rtl="0" algn="l">
              <a:lnSpc>
                <a:spcPct val="90000"/>
              </a:lnSpc>
              <a:spcBef>
                <a:spcPts val="750"/>
              </a:spcBef>
              <a:spcAft>
                <a:spcPts val="0"/>
              </a:spcAft>
              <a:buClr>
                <a:schemeClr val="dk1"/>
              </a:buClr>
              <a:buSzPct val="183333"/>
              <a:buNone/>
            </a:pPr>
            <a:r>
              <a:t/>
            </a:r>
            <a:endParaRPr sz="2400"/>
          </a:p>
          <a:p>
            <a:pPr indent="0" lvl="0" marL="0" rtl="0" algn="l">
              <a:lnSpc>
                <a:spcPct val="90000"/>
              </a:lnSpc>
              <a:spcBef>
                <a:spcPts val="750"/>
              </a:spcBef>
              <a:spcAft>
                <a:spcPts val="0"/>
              </a:spcAft>
              <a:buClr>
                <a:schemeClr val="dk1"/>
              </a:buClr>
              <a:buSzPct val="100000"/>
              <a:buNone/>
            </a:pPr>
            <a:r>
              <a:t/>
            </a:r>
            <a:endParaRPr b="1" sz="4400">
              <a:latin typeface="Times New Roman"/>
              <a:ea typeface="Times New Roman"/>
              <a:cs typeface="Times New Roman"/>
              <a:sym typeface="Times New Roman"/>
            </a:endParaRPr>
          </a:p>
          <a:p>
            <a:pPr indent="0" lvl="0" marL="0" rtl="0" algn="l">
              <a:lnSpc>
                <a:spcPct val="90000"/>
              </a:lnSpc>
              <a:spcBef>
                <a:spcPts val="750"/>
              </a:spcBef>
              <a:spcAft>
                <a:spcPts val="0"/>
              </a:spcAft>
              <a:buClr>
                <a:schemeClr val="dk1"/>
              </a:buClr>
              <a:buSzPct val="1000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000"/>
              <a:t>References</a:t>
            </a:r>
            <a:endParaRPr/>
          </a:p>
        </p:txBody>
      </p:sp>
      <p:sp>
        <p:nvSpPr>
          <p:cNvPr id="253" name="Google Shape;253;p20"/>
          <p:cNvSpPr txBox="1"/>
          <p:nvPr>
            <p:ph idx="1" type="body"/>
          </p:nvPr>
        </p:nvSpPr>
        <p:spPr>
          <a:xfrm>
            <a:off x="0" y="835269"/>
            <a:ext cx="9144000" cy="4044600"/>
          </a:xfrm>
          <a:prstGeom prst="rect">
            <a:avLst/>
          </a:prstGeom>
          <a:noFill/>
          <a:ln>
            <a:noFill/>
          </a:ln>
        </p:spPr>
        <p:txBody>
          <a:bodyPr anchorCtr="0" anchor="t" bIns="45700" lIns="548625" spcFirstLastPara="1" rIns="91425" wrap="square" tIns="45700">
            <a:normAutofit fontScale="92500"/>
          </a:bodyPr>
          <a:lstStyle/>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Abadi, M., Agarwal, A., Barham, P., Brevdo, E., Chen, Z., Citro, C., Corrado, G. S., Davis, A., Dean, J., Devin, M., Ghemawat, S., Goodfellow, I., Harp, A., Irving, G., Isard, M., Jia, Y., Jozefowicz, R., Kaiser, L., Kudlur, M., ... Zheng, X. (2015). </a:t>
            </a:r>
            <a:r>
              <a:rPr i="1" lang="en-US" sz="1000">
                <a:latin typeface="Times New Roman"/>
                <a:ea typeface="Times New Roman"/>
                <a:cs typeface="Times New Roman"/>
                <a:sym typeface="Times New Roman"/>
              </a:rPr>
              <a:t>TensorFlow: Large-scale machine learning on heterogeneous systems</a:t>
            </a:r>
            <a:r>
              <a:rPr lang="en-US" sz="1000">
                <a:latin typeface="Times New Roman"/>
                <a:ea typeface="Times New Roman"/>
                <a:cs typeface="Times New Roman"/>
                <a:sym typeface="Times New Roman"/>
              </a:rPr>
              <a:t>. </a:t>
            </a:r>
            <a:r>
              <a:rPr lang="en-US" sz="1000">
                <a:uFill>
                  <a:noFill/>
                </a:uFill>
                <a:latin typeface="Times New Roman"/>
                <a:ea typeface="Times New Roman"/>
                <a:cs typeface="Times New Roman"/>
                <a:sym typeface="Times New Roman"/>
                <a:hlinkClick r:id="rId3"/>
              </a:rPr>
              <a:t>https://www.tensorflow.org/</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Adjabi, I., Ouahabi, A., Benzaoui, A., &amp; Taleb-Ahmed, A. (2020). Past, present, and future of face recognition: A review. </a:t>
            </a:r>
            <a:r>
              <a:rPr i="1" lang="en-US" sz="1000">
                <a:latin typeface="Times New Roman"/>
                <a:ea typeface="Times New Roman"/>
                <a:cs typeface="Times New Roman"/>
                <a:sym typeface="Times New Roman"/>
              </a:rPr>
              <a:t>Electronics</a:t>
            </a:r>
            <a:r>
              <a:rPr lang="en-US" sz="1000">
                <a:latin typeface="Times New Roman"/>
                <a:ea typeface="Times New Roman"/>
                <a:cs typeface="Times New Roman"/>
                <a:sym typeface="Times New Roman"/>
              </a:rPr>
              <a:t>, </a:t>
            </a:r>
            <a:r>
              <a:rPr i="1" lang="en-US" sz="1000">
                <a:latin typeface="Times New Roman"/>
                <a:ea typeface="Times New Roman"/>
                <a:cs typeface="Times New Roman"/>
                <a:sym typeface="Times New Roman"/>
              </a:rPr>
              <a:t>9</a:t>
            </a:r>
            <a:r>
              <a:rPr lang="en-US" sz="1000">
                <a:latin typeface="Times New Roman"/>
                <a:ea typeface="Times New Roman"/>
                <a:cs typeface="Times New Roman"/>
                <a:sym typeface="Times New Roman"/>
              </a:rPr>
              <a:t>(8), 1188. </a:t>
            </a:r>
            <a:r>
              <a:rPr lang="en-US" sz="1000">
                <a:uFill>
                  <a:noFill/>
                </a:uFill>
                <a:latin typeface="Times New Roman"/>
                <a:ea typeface="Times New Roman"/>
                <a:cs typeface="Times New Roman"/>
                <a:sym typeface="Times New Roman"/>
                <a:hlinkClick r:id="rId4"/>
              </a:rPr>
              <a:t>https://doi.org/10.3390/electronics9081188</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Andrewmvd. (2020). </a:t>
            </a:r>
            <a:r>
              <a:rPr i="1" lang="en-US" sz="1000">
                <a:latin typeface="Times New Roman"/>
                <a:ea typeface="Times New Roman"/>
                <a:cs typeface="Times New Roman"/>
                <a:sym typeface="Times New Roman"/>
              </a:rPr>
              <a:t>Animal faces</a:t>
            </a:r>
            <a:r>
              <a:rPr lang="en-US" sz="1000">
                <a:latin typeface="Times New Roman"/>
                <a:ea typeface="Times New Roman"/>
                <a:cs typeface="Times New Roman"/>
                <a:sym typeface="Times New Roman"/>
              </a:rPr>
              <a:t> [Data set]. Kaggle. </a:t>
            </a:r>
            <a:r>
              <a:rPr lang="en-US" sz="1000">
                <a:uFill>
                  <a:noFill/>
                </a:uFill>
                <a:latin typeface="Times New Roman"/>
                <a:ea typeface="Times New Roman"/>
                <a:cs typeface="Times New Roman"/>
                <a:sym typeface="Times New Roman"/>
                <a:hlinkClick r:id="rId5"/>
              </a:rPr>
              <a:t>https://www.kaggle.com/datasets/andrewmvd/animal-faces</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Bledsoe, W. W. (1963, January). A facial recognition project report. </a:t>
            </a:r>
            <a:r>
              <a:rPr i="1" lang="en-US" sz="1000">
                <a:latin typeface="Times New Roman"/>
                <a:ea typeface="Times New Roman"/>
                <a:cs typeface="Times New Roman"/>
                <a:sym typeface="Times New Roman"/>
              </a:rPr>
              <a:t>Panoramic Research, Inc</a:t>
            </a:r>
            <a:r>
              <a:rPr lang="en-US" sz="1000">
                <a:uFill>
                  <a:noFill/>
                </a:uFill>
                <a:latin typeface="Times New Roman"/>
                <a:ea typeface="Times New Roman"/>
                <a:cs typeface="Times New Roman"/>
                <a:sym typeface="Times New Roman"/>
                <a:hlinkClick r:id="rId6"/>
              </a:rPr>
              <a:t>. https://archive.org/details/firstfacialrecognitionresearch</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Bergstra, J., &amp; Bengio, Y. (2012). Random search for hyper-parameter optimization. </a:t>
            </a:r>
            <a:r>
              <a:rPr i="1" lang="en-US" sz="1000">
                <a:latin typeface="Times New Roman"/>
                <a:ea typeface="Times New Roman"/>
                <a:cs typeface="Times New Roman"/>
                <a:sym typeface="Times New Roman"/>
              </a:rPr>
              <a:t>Journal of Machine Learning Research, 13</a:t>
            </a:r>
            <a:r>
              <a:rPr lang="en-US" sz="1000">
                <a:latin typeface="Times New Roman"/>
                <a:ea typeface="Times New Roman"/>
                <a:cs typeface="Times New Roman"/>
                <a:sym typeface="Times New Roman"/>
              </a:rPr>
              <a:t>(1), 281–305. https://jmlr.csail.mit.edu/papers/volume13/bergstra12a/bergstra12a.pdf</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Birenbaum, Z., Do, H., Horstmyer, L., Orff, H., Ingram, K., &amp; Ay, A. (2022). SEALNET: Facial recognition software for ecological studies of harbor seals. </a:t>
            </a:r>
            <a:r>
              <a:rPr i="1" lang="en-US" sz="1000">
                <a:latin typeface="Times New Roman"/>
                <a:ea typeface="Times New Roman"/>
                <a:cs typeface="Times New Roman"/>
                <a:sym typeface="Times New Roman"/>
              </a:rPr>
              <a:t>Ecology and Evolution</a:t>
            </a:r>
            <a:r>
              <a:rPr lang="en-US" sz="1000">
                <a:latin typeface="Times New Roman"/>
                <a:ea typeface="Times New Roman"/>
                <a:cs typeface="Times New Roman"/>
                <a:sym typeface="Times New Roman"/>
              </a:rPr>
              <a:t>, </a:t>
            </a:r>
            <a:r>
              <a:rPr i="1" lang="en-US" sz="1000">
                <a:latin typeface="Times New Roman"/>
                <a:ea typeface="Times New Roman"/>
                <a:cs typeface="Times New Roman"/>
                <a:sym typeface="Times New Roman"/>
              </a:rPr>
              <a:t>12</a:t>
            </a:r>
            <a:r>
              <a:rPr lang="en-US" sz="1000">
                <a:latin typeface="Times New Roman"/>
                <a:ea typeface="Times New Roman"/>
                <a:cs typeface="Times New Roman"/>
                <a:sym typeface="Times New Roman"/>
              </a:rPr>
              <a:t>(5), e8851-n/a. </a:t>
            </a:r>
            <a:r>
              <a:rPr lang="en-US" sz="1000">
                <a:uFill>
                  <a:noFill/>
                </a:uFill>
                <a:latin typeface="Times New Roman"/>
                <a:ea typeface="Times New Roman"/>
                <a:cs typeface="Times New Roman"/>
                <a:sym typeface="Times New Roman"/>
                <a:hlinkClick r:id="rId7"/>
              </a:rPr>
              <a:t>https://doi.org/10.1002/ece3.8851</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Chen, J., &amp; Ran, X. (2019). Deep learning with edge computing: A review. </a:t>
            </a:r>
            <a:r>
              <a:rPr i="1" lang="en-US" sz="1000">
                <a:latin typeface="Times New Roman"/>
                <a:ea typeface="Times New Roman"/>
                <a:cs typeface="Times New Roman"/>
                <a:sym typeface="Times New Roman"/>
              </a:rPr>
              <a:t>Proceedings of the IEEE, 107</a:t>
            </a:r>
            <a:r>
              <a:rPr lang="en-US" sz="1000">
                <a:latin typeface="Times New Roman"/>
                <a:ea typeface="Times New Roman"/>
                <a:cs typeface="Times New Roman"/>
                <a:sym typeface="Times New Roman"/>
              </a:rPr>
              <a:t>(8), 1655–1674. </a:t>
            </a:r>
            <a:r>
              <a:rPr lang="en-US" sz="1000">
                <a:uFill>
                  <a:noFill/>
                </a:uFill>
                <a:latin typeface="Times New Roman"/>
                <a:ea typeface="Times New Roman"/>
                <a:cs typeface="Times New Roman"/>
                <a:sym typeface="Times New Roman"/>
                <a:hlinkClick r:id="rId8"/>
              </a:rPr>
              <a:t>https://doi.org/</a:t>
            </a:r>
            <a:r>
              <a:rPr lang="en-US" sz="1000">
                <a:latin typeface="Times New Roman"/>
                <a:ea typeface="Times New Roman"/>
                <a:cs typeface="Times New Roman"/>
                <a:sym typeface="Times New Roman"/>
              </a:rPr>
              <a:t>10.1109/JPROC.2019.2921977</a:t>
            </a:r>
            <a:endParaRPr sz="1000">
              <a:latin typeface="Times New Roman"/>
              <a:ea typeface="Times New Roman"/>
              <a:cs typeface="Times New Roman"/>
              <a:sym typeface="Times New Roman"/>
            </a:endParaRPr>
          </a:p>
          <a:p>
            <a:pPr indent="-457200" lvl="0" marL="0" rtl="0" algn="l">
              <a:lnSpc>
                <a:spcPct val="200000"/>
              </a:lnSpc>
              <a:spcBef>
                <a:spcPts val="0"/>
              </a:spcBef>
              <a:spcAft>
                <a:spcPts val="0"/>
              </a:spcAft>
              <a:buNone/>
            </a:pPr>
            <a:r>
              <a:rPr lang="en-US" sz="1000">
                <a:latin typeface="Times New Roman"/>
                <a:ea typeface="Times New Roman"/>
                <a:cs typeface="Times New Roman"/>
                <a:sym typeface="Times New Roman"/>
              </a:rPr>
              <a:t>Chen, T., Kornblith, S., Norouzi, M., &amp; Hinton, G. (2021). A simple framework for contrastive learning of visual representations. In</a:t>
            </a:r>
            <a:r>
              <a:rPr i="1" lang="en-US" sz="1000">
                <a:latin typeface="Times New Roman"/>
                <a:ea typeface="Times New Roman"/>
                <a:cs typeface="Times New Roman"/>
                <a:sym typeface="Times New Roman"/>
              </a:rPr>
              <a:t> International Conference on Machine Learning</a:t>
            </a:r>
            <a:r>
              <a:rPr lang="en-US" sz="1000">
                <a:latin typeface="Times New Roman"/>
                <a:ea typeface="Times New Roman"/>
                <a:cs typeface="Times New Roman"/>
                <a:sym typeface="Times New Roman"/>
              </a:rPr>
              <a:t>, 1597–1607. </a:t>
            </a:r>
            <a:r>
              <a:rPr i="1" lang="en-US" sz="1000">
                <a:solidFill>
                  <a:srgbClr val="222222"/>
                </a:solidFill>
                <a:latin typeface="Times New Roman"/>
                <a:ea typeface="Times New Roman"/>
                <a:cs typeface="Times New Roman"/>
                <a:sym typeface="Times New Roman"/>
              </a:rPr>
              <a:t>arXiv preprint</a:t>
            </a:r>
            <a:r>
              <a:rPr lang="en-US" sz="1000">
                <a:solidFill>
                  <a:srgbClr val="222222"/>
                </a:solidFill>
                <a:latin typeface="Times New Roman"/>
                <a:ea typeface="Times New Roman"/>
                <a:cs typeface="Times New Roman"/>
                <a:sym typeface="Times New Roman"/>
              </a:rPr>
              <a:t>, arXiv: </a:t>
            </a:r>
            <a:r>
              <a:rPr lang="en-US" sz="1000">
                <a:latin typeface="Times New Roman"/>
                <a:ea typeface="Times New Roman"/>
                <a:cs typeface="Times New Roman"/>
                <a:sym typeface="Times New Roman"/>
              </a:rPr>
              <a:t>2002.05709.</a:t>
            </a:r>
            <a:r>
              <a:rPr lang="en-US" sz="1000">
                <a:solidFill>
                  <a:srgbClr val="222222"/>
                </a:solidFill>
                <a:latin typeface="Times New Roman"/>
                <a:ea typeface="Times New Roman"/>
                <a:cs typeface="Times New Roman"/>
                <a:sym typeface="Times New Roman"/>
              </a:rPr>
              <a:t> </a:t>
            </a:r>
            <a:r>
              <a:rPr lang="en-US" sz="1000">
                <a:latin typeface="Times New Roman"/>
                <a:ea typeface="Times New Roman"/>
                <a:cs typeface="Times New Roman"/>
                <a:sym typeface="Times New Roman"/>
              </a:rPr>
              <a:t>https://doi.org/10.48550/arXiv.2002.05709</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t/>
            </a:r>
            <a:endParaRPr sz="1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148309" y="201658"/>
            <a:ext cx="6847383" cy="45724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000"/>
              <a:t>References</a:t>
            </a:r>
            <a:endParaRPr/>
          </a:p>
        </p:txBody>
      </p:sp>
      <p:sp>
        <p:nvSpPr>
          <p:cNvPr id="259" name="Google Shape;259;p21"/>
          <p:cNvSpPr txBox="1"/>
          <p:nvPr>
            <p:ph idx="1" type="body"/>
          </p:nvPr>
        </p:nvSpPr>
        <p:spPr>
          <a:xfrm>
            <a:off x="0" y="835193"/>
            <a:ext cx="9144000" cy="4308300"/>
          </a:xfrm>
          <a:prstGeom prst="rect">
            <a:avLst/>
          </a:prstGeom>
          <a:noFill/>
          <a:ln>
            <a:noFill/>
          </a:ln>
        </p:spPr>
        <p:txBody>
          <a:bodyPr anchorCtr="0" anchor="t" bIns="45700" lIns="91425" spcFirstLastPara="1" rIns="91425" wrap="square" tIns="45700">
            <a:normAutofit fontScale="77500" lnSpcReduction="10000"/>
          </a:bodyPr>
          <a:lstStyle/>
          <a:p>
            <a:pPr indent="-457200" lvl="0" marL="457200" rtl="0" algn="l">
              <a:lnSpc>
                <a:spcPct val="200000"/>
              </a:lnSpc>
              <a:spcBef>
                <a:spcPts val="0"/>
              </a:spcBef>
              <a:spcAft>
                <a:spcPts val="0"/>
              </a:spcAft>
              <a:buClr>
                <a:schemeClr val="dk1"/>
              </a:buClr>
              <a:buSzPct val="91666"/>
              <a:buFont typeface="Arial"/>
              <a:buNone/>
            </a:pPr>
            <a:r>
              <a:rPr lang="en-US" sz="1200">
                <a:latin typeface="Times New Roman"/>
                <a:ea typeface="Times New Roman"/>
                <a:cs typeface="Times New Roman"/>
                <a:sym typeface="Times New Roman"/>
              </a:rPr>
              <a:t>Chicco, D., &amp; Jurman, G. (2020). The advantages of the Matthews correlation coefficient (MCC) over F1 score and accuracy in binary classification evaluation.</a:t>
            </a:r>
            <a:r>
              <a:rPr i="1" lang="en-US" sz="1200">
                <a:latin typeface="Times New Roman"/>
                <a:ea typeface="Times New Roman"/>
                <a:cs typeface="Times New Roman"/>
                <a:sym typeface="Times New Roman"/>
              </a:rPr>
              <a:t> BMC Genomics, 21</a:t>
            </a:r>
            <a:r>
              <a:rPr lang="en-US" sz="1200">
                <a:latin typeface="Times New Roman"/>
                <a:ea typeface="Times New Roman"/>
                <a:cs typeface="Times New Roman"/>
                <a:sym typeface="Times New Roman"/>
              </a:rPr>
              <a:t>, 6. https://doi.org/10.1186/s12864-019-6413-7</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rPr lang="en-US" sz="1200">
                <a:latin typeface="Times New Roman"/>
                <a:ea typeface="Times New Roman"/>
                <a:cs typeface="Times New Roman"/>
                <a:sym typeface="Times New Roman"/>
              </a:rPr>
              <a:t>Choi, Y., Uh, Y., Yoo, J., &amp; Ha, J.-W. (2020). StarGAN v2: Diverse image synthesis for multiple domains. In </a:t>
            </a:r>
            <a:r>
              <a:rPr i="1" lang="en-US" sz="1200">
                <a:latin typeface="Times New Roman"/>
                <a:ea typeface="Times New Roman"/>
                <a:cs typeface="Times New Roman"/>
                <a:sym typeface="Times New Roman"/>
              </a:rPr>
              <a:t>Proceedings of the IEEE Conference on Computer Vision and Pattern Recognition</a:t>
            </a:r>
            <a:r>
              <a:rPr lang="en-US" sz="1200">
                <a:latin typeface="Times New Roman"/>
                <a:ea typeface="Times New Roman"/>
                <a:cs typeface="Times New Roman"/>
                <a:sym typeface="Times New Roman"/>
              </a:rPr>
              <a:t>. </a:t>
            </a:r>
            <a:r>
              <a:rPr lang="en-US" sz="1200">
                <a:uFill>
                  <a:noFill/>
                </a:uFill>
                <a:latin typeface="Times New Roman"/>
                <a:ea typeface="Times New Roman"/>
                <a:cs typeface="Times New Roman"/>
                <a:sym typeface="Times New Roman"/>
                <a:hlinkClick r:id="rId3"/>
              </a:rPr>
              <a:t>https://www.kaggle.com/datasets/andrewmvd/animal-faces</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rPr lang="en-US" sz="1200">
                <a:latin typeface="Times New Roman"/>
                <a:ea typeface="Times New Roman"/>
                <a:cs typeface="Times New Roman"/>
                <a:sym typeface="Times New Roman"/>
              </a:rPr>
              <a:t>Chollet, F., &amp; others. (2015). Keras. GitHub. Retrieved from</a:t>
            </a:r>
            <a:r>
              <a:rPr lang="en-US" sz="1200">
                <a:uFill>
                  <a:noFill/>
                </a:uFill>
                <a:latin typeface="Times New Roman"/>
                <a:ea typeface="Times New Roman"/>
                <a:cs typeface="Times New Roman"/>
                <a:sym typeface="Times New Roman"/>
                <a:hlinkClick r:id="rId4"/>
              </a:rPr>
              <a:t> https://github.com/fchollet/keras</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rPr lang="en-US" sz="1200">
                <a:solidFill>
                  <a:srgbClr val="222222"/>
                </a:solidFill>
                <a:latin typeface="Times New Roman"/>
                <a:ea typeface="Times New Roman"/>
                <a:cs typeface="Times New Roman"/>
                <a:sym typeface="Times New Roman"/>
              </a:rPr>
              <a:t>Clapham, M., Nevin, O. T., Ramsey, A. D., &amp; Rosell, F. (2020). Automated facial recognition for wildlife that lack unique markings: A case study on brown bears. </a:t>
            </a:r>
            <a:r>
              <a:rPr i="1" lang="en-US" sz="1200">
                <a:solidFill>
                  <a:srgbClr val="222222"/>
                </a:solidFill>
                <a:latin typeface="Times New Roman"/>
                <a:ea typeface="Times New Roman"/>
                <a:cs typeface="Times New Roman"/>
                <a:sym typeface="Times New Roman"/>
              </a:rPr>
              <a:t>Ecology and Evolution, 10</a:t>
            </a:r>
            <a:r>
              <a:rPr lang="en-US" sz="1200">
                <a:solidFill>
                  <a:srgbClr val="222222"/>
                </a:solidFill>
                <a:latin typeface="Times New Roman"/>
                <a:ea typeface="Times New Roman"/>
                <a:cs typeface="Times New Roman"/>
                <a:sym typeface="Times New Roman"/>
              </a:rPr>
              <a:t>(7), 3504–3515. https://doi.org/10.1002/ece3.6840</a:t>
            </a:r>
            <a:endParaRPr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rPr lang="en-US" sz="1200">
                <a:latin typeface="Times New Roman"/>
                <a:ea typeface="Times New Roman"/>
                <a:cs typeface="Times New Roman"/>
                <a:sym typeface="Times New Roman"/>
              </a:rPr>
              <a:t>Dagher, I., &amp; Barbara, D. (2021). Facial age estimation using pre-trained CNN and transfer learning. </a:t>
            </a:r>
            <a:r>
              <a:rPr i="1" lang="en-US" sz="1200">
                <a:latin typeface="Times New Roman"/>
                <a:ea typeface="Times New Roman"/>
                <a:cs typeface="Times New Roman"/>
                <a:sym typeface="Times New Roman"/>
              </a:rPr>
              <a:t>Multimedia Tools and Applications</a:t>
            </a:r>
            <a:r>
              <a:rPr lang="en-US" sz="1200">
                <a:latin typeface="Times New Roman"/>
                <a:ea typeface="Times New Roman"/>
                <a:cs typeface="Times New Roman"/>
                <a:sym typeface="Times New Roman"/>
              </a:rPr>
              <a:t>, </a:t>
            </a:r>
            <a:r>
              <a:rPr i="1" lang="en-US" sz="1200">
                <a:latin typeface="Times New Roman"/>
                <a:ea typeface="Times New Roman"/>
                <a:cs typeface="Times New Roman"/>
                <a:sym typeface="Times New Roman"/>
              </a:rPr>
              <a:t>80</a:t>
            </a:r>
            <a:r>
              <a:rPr lang="en-US" sz="1200">
                <a:latin typeface="Times New Roman"/>
                <a:ea typeface="Times New Roman"/>
                <a:cs typeface="Times New Roman"/>
                <a:sym typeface="Times New Roman"/>
              </a:rPr>
              <a:t>(13), 20369-20380. https://doi.org/10.1007/s11042-021-10739-w</a:t>
            </a:r>
            <a:endParaRPr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None/>
            </a:pPr>
            <a:r>
              <a:rPr lang="en-US" sz="1200">
                <a:latin typeface="Times New Roman"/>
                <a:ea typeface="Times New Roman"/>
                <a:cs typeface="Times New Roman"/>
                <a:sym typeface="Times New Roman"/>
              </a:rPr>
              <a:t>Dosovitskiy, A., Beyer, L., Kolesnikov, A., Weissenborn, D., Zhai, X., Unterthiner, T., ... &amp; Houlsby, N. (2021). An image is worth 16×16 words: Transformers for image recognition at scale. </a:t>
            </a:r>
            <a:r>
              <a:rPr i="1" lang="en-US" sz="1200">
                <a:latin typeface="Times New Roman"/>
                <a:ea typeface="Times New Roman"/>
                <a:cs typeface="Times New Roman"/>
                <a:sym typeface="Times New Roman"/>
              </a:rPr>
              <a:t>International Conference on Learning Representations</a:t>
            </a:r>
            <a:r>
              <a:rPr lang="en-US" sz="1200">
                <a:latin typeface="Times New Roman"/>
                <a:ea typeface="Times New Roman"/>
                <a:cs typeface="Times New Roman"/>
                <a:sym typeface="Times New Roman"/>
              </a:rPr>
              <a:t>. </a:t>
            </a:r>
            <a:r>
              <a:rPr i="1" lang="en-US" sz="1200">
                <a:solidFill>
                  <a:srgbClr val="222222"/>
                </a:solidFill>
                <a:latin typeface="Times New Roman"/>
                <a:ea typeface="Times New Roman"/>
                <a:cs typeface="Times New Roman"/>
                <a:sym typeface="Times New Roman"/>
              </a:rPr>
              <a:t>arXiv preprint</a:t>
            </a:r>
            <a:r>
              <a:rPr lang="en-US" sz="1200">
                <a:solidFill>
                  <a:srgbClr val="222222"/>
                </a:solidFill>
                <a:latin typeface="Times New Roman"/>
                <a:ea typeface="Times New Roman"/>
                <a:cs typeface="Times New Roman"/>
                <a:sym typeface="Times New Roman"/>
              </a:rPr>
              <a:t>, arXiv: </a:t>
            </a:r>
            <a:r>
              <a:rPr lang="en-US" sz="1200">
                <a:uFill>
                  <a:noFill/>
                </a:uFill>
                <a:latin typeface="Times New Roman"/>
                <a:ea typeface="Times New Roman"/>
                <a:cs typeface="Times New Roman"/>
                <a:sym typeface="Times New Roman"/>
                <a:hlinkClick r:id="rId5"/>
              </a:rPr>
              <a:t>2010.11929. https://doi.org/10.48550/arXiv.2010.11929</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None/>
            </a:pPr>
            <a:r>
              <a:rPr lang="en-US" sz="1200">
                <a:latin typeface="Times New Roman"/>
                <a:ea typeface="Times New Roman"/>
                <a:cs typeface="Times New Roman"/>
                <a:sym typeface="Times New Roman"/>
              </a:rPr>
              <a:t>Gupta, A. (n.d.).</a:t>
            </a:r>
            <a:r>
              <a:rPr i="1" lang="en-US" sz="1200">
                <a:latin typeface="Times New Roman"/>
                <a:ea typeface="Times New Roman"/>
                <a:cs typeface="Times New Roman"/>
                <a:sym typeface="Times New Roman"/>
              </a:rPr>
              <a:t> Human Faces </a:t>
            </a:r>
            <a:r>
              <a:rPr lang="en-US" sz="1200">
                <a:latin typeface="Times New Roman"/>
                <a:ea typeface="Times New Roman"/>
                <a:cs typeface="Times New Roman"/>
                <a:sym typeface="Times New Roman"/>
              </a:rPr>
              <a:t>[Data set].</a:t>
            </a:r>
            <a:r>
              <a:rPr i="1" lang="en-US" sz="1200">
                <a:latin typeface="Times New Roman"/>
                <a:ea typeface="Times New Roman"/>
                <a:cs typeface="Times New Roman"/>
                <a:sym typeface="Times New Roman"/>
              </a:rPr>
              <a:t> </a:t>
            </a:r>
            <a:r>
              <a:rPr lang="en-US" sz="1200">
                <a:latin typeface="Times New Roman"/>
                <a:ea typeface="Times New Roman"/>
                <a:cs typeface="Times New Roman"/>
                <a:sym typeface="Times New Roman"/>
              </a:rPr>
              <a:t>Kaggle. </a:t>
            </a:r>
            <a:r>
              <a:rPr lang="en-US" sz="1200">
                <a:uFill>
                  <a:noFill/>
                </a:uFill>
                <a:latin typeface="Times New Roman"/>
                <a:ea typeface="Times New Roman"/>
                <a:cs typeface="Times New Roman"/>
                <a:sym typeface="Times New Roman"/>
                <a:hlinkClick r:id="rId6"/>
              </a:rPr>
              <a:t>https://www.kaggle.com/datasets/ashwingupta3012/human-faces</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None/>
            </a:pPr>
            <a:r>
              <a:rPr lang="en-US" sz="1200">
                <a:latin typeface="Times New Roman"/>
                <a:ea typeface="Times New Roman"/>
                <a:cs typeface="Times New Roman"/>
                <a:sym typeface="Times New Roman"/>
              </a:rPr>
              <a:t>Hallowell, N., Badger, S., McKay, F., Kerasidou, A., &amp; Nellåker, C. (2023). Democratising or disrupting diagnosis? Ethical issues raised by the use of AI tools for rare disease diagnosis. SSM. Qualitative Research in Health, 3, 100240–100240. </a:t>
            </a:r>
            <a:r>
              <a:rPr lang="en-US" sz="1200">
                <a:uFill>
                  <a:noFill/>
                </a:uFill>
                <a:latin typeface="Times New Roman"/>
                <a:ea typeface="Times New Roman"/>
                <a:cs typeface="Times New Roman"/>
                <a:sym typeface="Times New Roman"/>
                <a:hlinkClick r:id="rId7"/>
              </a:rPr>
              <a:t>https://doi.org/10.1016/j.ssmqr.2023.100240</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Font typeface="Arial"/>
              <a:buNone/>
            </a:pPr>
            <a:r>
              <a:t/>
            </a:r>
            <a:endParaRPr sz="1200">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33a411eb077_2_0"/>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000"/>
              <a:t>References</a:t>
            </a:r>
            <a:endParaRPr/>
          </a:p>
        </p:txBody>
      </p:sp>
      <p:sp>
        <p:nvSpPr>
          <p:cNvPr id="265" name="Google Shape;265;g33a411eb077_2_0"/>
          <p:cNvSpPr txBox="1"/>
          <p:nvPr>
            <p:ph idx="1" type="body"/>
          </p:nvPr>
        </p:nvSpPr>
        <p:spPr>
          <a:xfrm>
            <a:off x="0" y="835268"/>
            <a:ext cx="9144000" cy="4308300"/>
          </a:xfrm>
          <a:prstGeom prst="rect">
            <a:avLst/>
          </a:prstGeom>
          <a:noFill/>
          <a:ln>
            <a:noFill/>
          </a:ln>
        </p:spPr>
        <p:txBody>
          <a:bodyPr anchorCtr="0" anchor="t" bIns="45700" lIns="91425" spcFirstLastPara="1" rIns="91425" wrap="square" tIns="45700">
            <a:normAutofit fontScale="77500" lnSpcReduction="10000"/>
          </a:bodyPr>
          <a:lstStyle/>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Jamieson, K., &amp; Talwalkar, A. (2016). Non-stochastic best arm identification and hyperparameter optimization. In </a:t>
            </a:r>
            <a:r>
              <a:rPr i="1" lang="en-US" sz="1200">
                <a:latin typeface="Times New Roman"/>
                <a:ea typeface="Times New Roman"/>
                <a:cs typeface="Times New Roman"/>
                <a:sym typeface="Times New Roman"/>
              </a:rPr>
              <a:t>Proceedings of the 19th International Conference on Artificial Intelligence and Statistics (AISTATS)</a:t>
            </a:r>
            <a:r>
              <a:rPr lang="en-US" sz="1200">
                <a:latin typeface="Times New Roman"/>
                <a:ea typeface="Times New Roman"/>
                <a:cs typeface="Times New Roman"/>
                <a:sym typeface="Times New Roman"/>
              </a:rPr>
              <a:t> (pp. 240–248). PMLR. https://proceedings.mlr.press/v51/jamieson16.html</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Khan, S., Naseer, M., Hayat, M., Zamir, S. W., Khan, F. S., &amp; Shah, M. (2022). Transformers in vision: A survey. </a:t>
            </a:r>
            <a:r>
              <a:rPr i="1" lang="en-US" sz="1200">
                <a:latin typeface="Times New Roman"/>
                <a:ea typeface="Times New Roman"/>
                <a:cs typeface="Times New Roman"/>
                <a:sym typeface="Times New Roman"/>
              </a:rPr>
              <a:t>ACM Computing Surveys, 54</a:t>
            </a:r>
            <a:r>
              <a:rPr lang="en-US" sz="1200">
                <a:latin typeface="Times New Roman"/>
                <a:ea typeface="Times New Roman"/>
                <a:cs typeface="Times New Roman"/>
                <a:sym typeface="Times New Roman"/>
              </a:rPr>
              <a:t>(10s), 1-41. https://doi.org/10.1145/3505244</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Lecun, Y., Bottou, L., Bengio, Y., &amp; Haffner, P. (1998). Gradient-based learning applied to document recognition: Intelligent signal processing. </a:t>
            </a:r>
            <a:r>
              <a:rPr i="1" lang="en-US" sz="1200">
                <a:latin typeface="Times New Roman"/>
                <a:ea typeface="Times New Roman"/>
                <a:cs typeface="Times New Roman"/>
                <a:sym typeface="Times New Roman"/>
              </a:rPr>
              <a:t>Proceedings of the IEEE</a:t>
            </a:r>
            <a:r>
              <a:rPr lang="en-US" sz="1200">
                <a:latin typeface="Times New Roman"/>
                <a:ea typeface="Times New Roman"/>
                <a:cs typeface="Times New Roman"/>
                <a:sym typeface="Times New Roman"/>
              </a:rPr>
              <a:t>, </a:t>
            </a:r>
            <a:r>
              <a:rPr i="1" lang="en-US" sz="1200">
                <a:latin typeface="Times New Roman"/>
                <a:ea typeface="Times New Roman"/>
                <a:cs typeface="Times New Roman"/>
                <a:sym typeface="Times New Roman"/>
              </a:rPr>
              <a:t>86</a:t>
            </a:r>
            <a:r>
              <a:rPr lang="en-US" sz="1200">
                <a:latin typeface="Times New Roman"/>
                <a:ea typeface="Times New Roman"/>
                <a:cs typeface="Times New Roman"/>
                <a:sym typeface="Times New Roman"/>
              </a:rPr>
              <a:t>(11), 2278–2324. http://dx.doi.org/10.1109/5.726791</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Lenail, A. (n.d.). </a:t>
            </a:r>
            <a:r>
              <a:rPr i="1" lang="en-US" sz="1200">
                <a:latin typeface="Times New Roman"/>
                <a:ea typeface="Times New Roman"/>
                <a:cs typeface="Times New Roman"/>
                <a:sym typeface="Times New Roman"/>
              </a:rPr>
              <a:t>NN-SVG: Publication-ready neural network architecture schematics </a:t>
            </a:r>
            <a:r>
              <a:rPr lang="en-US" sz="1200">
                <a:latin typeface="Times New Roman"/>
                <a:ea typeface="Times New Roman"/>
                <a:cs typeface="Times New Roman"/>
                <a:sym typeface="Times New Roman"/>
              </a:rPr>
              <a:t>[Computer software]</a:t>
            </a:r>
            <a:r>
              <a:rPr i="1" lang="en-US" sz="1200">
                <a:latin typeface="Times New Roman"/>
                <a:ea typeface="Times New Roman"/>
                <a:cs typeface="Times New Roman"/>
                <a:sym typeface="Times New Roman"/>
              </a:rPr>
              <a:t>.</a:t>
            </a:r>
            <a:r>
              <a:rPr lang="en-US" sz="1200">
                <a:latin typeface="Times New Roman"/>
                <a:ea typeface="Times New Roman"/>
                <a:cs typeface="Times New Roman"/>
                <a:sym typeface="Times New Roman"/>
              </a:rPr>
              <a:t> </a:t>
            </a:r>
            <a:r>
              <a:rPr lang="en-US" sz="1200">
                <a:uFill>
                  <a:noFill/>
                </a:uFill>
                <a:latin typeface="Times New Roman"/>
                <a:ea typeface="Times New Roman"/>
                <a:cs typeface="Times New Roman"/>
                <a:sym typeface="Times New Roman"/>
                <a:hlinkClick r:id="rId3"/>
              </a:rPr>
              <a:t>https://alexlenail.me/NN-SVG/LeNet.html</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Li, L., Jamieson, K., Rostamizadeh, A., Gonina, E., Ben-Tzur, J., Hardt, M., Recht, B., &amp; Talwalkar, A. (2020). A system for massively parallel hyperparameter tuning. </a:t>
            </a:r>
            <a:r>
              <a:rPr i="1" lang="en-US" sz="1200">
                <a:latin typeface="Times New Roman"/>
                <a:ea typeface="Times New Roman"/>
                <a:cs typeface="Times New Roman"/>
                <a:sym typeface="Times New Roman"/>
              </a:rPr>
              <a:t>Proceedings of Machine Learning and Systems</a:t>
            </a:r>
            <a:r>
              <a:rPr lang="en-US" sz="1200">
                <a:latin typeface="Times New Roman"/>
                <a:ea typeface="Times New Roman"/>
                <a:cs typeface="Times New Roman"/>
                <a:sym typeface="Times New Roman"/>
              </a:rPr>
              <a:t> (Vol. 2, pp. 230–246). https://proceedings.mlsys.org/paper_files/paper/2020/file/a06f20b349c6cf09a6b171c71b88bbfc-Paper.pd</a:t>
            </a:r>
            <a:r>
              <a:rPr lang="en-US" sz="1200" u="sng">
                <a:solidFill>
                  <a:srgbClr val="1155CC"/>
                </a:solidFill>
                <a:latin typeface="Times New Roman"/>
                <a:ea typeface="Times New Roman"/>
                <a:cs typeface="Times New Roman"/>
                <a:sym typeface="Times New Roman"/>
                <a:hlinkClick r:id="rId4">
                  <a:extLst>
                    <a:ext uri="{A12FA001-AC4F-418D-AE19-62706E023703}">
                      <ahyp:hlinkClr val="tx"/>
                    </a:ext>
                  </a:extLst>
                </a:hlinkClick>
              </a:rPr>
              <a:t>f</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Parker, C. (2021). Facial recognition to save elephants from poachers. </a:t>
            </a:r>
            <a:r>
              <a:rPr i="1" lang="en-US" sz="1200">
                <a:latin typeface="Times New Roman"/>
                <a:ea typeface="Times New Roman"/>
                <a:cs typeface="Times New Roman"/>
                <a:sym typeface="Times New Roman"/>
              </a:rPr>
              <a:t>Save The Elephants</a:t>
            </a:r>
            <a:r>
              <a:rPr lang="en-US" sz="1200">
                <a:latin typeface="Times New Roman"/>
                <a:ea typeface="Times New Roman"/>
                <a:cs typeface="Times New Roman"/>
                <a:sym typeface="Times New Roman"/>
              </a:rPr>
              <a:t>. https://savetheelephants.org/news/facial-recognition-to-save-elephants-from-poachers/</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Powers, D. M. W. (2020). Evaluation: From precision, recall and F-measure to ROC, informedness, markedness &amp; correlation. </a:t>
            </a:r>
            <a:r>
              <a:rPr i="1" lang="en-US" sz="1200">
                <a:latin typeface="Times New Roman"/>
                <a:ea typeface="Times New Roman"/>
                <a:cs typeface="Times New Roman"/>
                <a:sym typeface="Times New Roman"/>
              </a:rPr>
              <a:t>Journal of Machine Learning Technologies</a:t>
            </a:r>
            <a:r>
              <a:rPr lang="en-US" sz="1200">
                <a:latin typeface="Times New Roman"/>
                <a:ea typeface="Times New Roman"/>
                <a:cs typeface="Times New Roman"/>
                <a:sym typeface="Times New Roman"/>
              </a:rPr>
              <a:t>, 2(1), 37–63. </a:t>
            </a:r>
            <a:r>
              <a:rPr i="1" lang="en-US" sz="1200">
                <a:solidFill>
                  <a:srgbClr val="222222"/>
                </a:solidFill>
                <a:latin typeface="Times New Roman"/>
                <a:ea typeface="Times New Roman"/>
                <a:cs typeface="Times New Roman"/>
                <a:sym typeface="Times New Roman"/>
              </a:rPr>
              <a:t>arXiv preprint</a:t>
            </a:r>
            <a:r>
              <a:rPr lang="en-US" sz="1200">
                <a:solidFill>
                  <a:srgbClr val="222222"/>
                </a:solidFill>
                <a:latin typeface="Times New Roman"/>
                <a:ea typeface="Times New Roman"/>
                <a:cs typeface="Times New Roman"/>
                <a:sym typeface="Times New Roman"/>
              </a:rPr>
              <a:t>, arXiv: </a:t>
            </a:r>
            <a:r>
              <a:rPr lang="en-US" sz="1200">
                <a:latin typeface="Times New Roman"/>
                <a:ea typeface="Times New Roman"/>
                <a:cs typeface="Times New Roman"/>
                <a:sym typeface="Times New Roman"/>
              </a:rPr>
              <a:t>2010.16061. https://doi.org/10.48550/arXiv.2010.16061</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Prechelt, L. (1998). Early stopping—but when? In G. B. Orr &amp; K.-R. Müller (Eds.), </a:t>
            </a:r>
            <a:r>
              <a:rPr i="1" lang="en-US" sz="1200">
                <a:latin typeface="Times New Roman"/>
                <a:ea typeface="Times New Roman"/>
                <a:cs typeface="Times New Roman"/>
                <a:sym typeface="Times New Roman"/>
              </a:rPr>
              <a:t>Neural networks: Tricks of the trade</a:t>
            </a:r>
            <a:r>
              <a:rPr lang="en-US" sz="1200">
                <a:latin typeface="Times New Roman"/>
                <a:ea typeface="Times New Roman"/>
                <a:cs typeface="Times New Roman"/>
                <a:sym typeface="Times New Roman"/>
              </a:rPr>
              <a:t> (pp. 55–69). Springer. https://doi.org/10.1007/3-540-49430-8_3</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Raschka, S., Liu, Y., Mirjalili, V., &amp; Dzhulgakov, D. (2022). </a:t>
            </a:r>
            <a:r>
              <a:rPr i="1" lang="en-US" sz="1200">
                <a:latin typeface="Times New Roman"/>
                <a:ea typeface="Times New Roman"/>
                <a:cs typeface="Times New Roman"/>
                <a:sym typeface="Times New Roman"/>
              </a:rPr>
              <a:t>Machine learning with PyTorch and Scikit-Learn: Develop machine learning and deep learning models with Python</a:t>
            </a:r>
            <a:r>
              <a:rPr lang="en-US" sz="1200">
                <a:latin typeface="Times New Roman"/>
                <a:ea typeface="Times New Roman"/>
                <a:cs typeface="Times New Roman"/>
                <a:sym typeface="Times New Roman"/>
              </a:rPr>
              <a:t>. Packt Publishing. </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t/>
            </a:r>
            <a:endParaRPr sz="1200">
              <a:solidFill>
                <a:srgbClr val="222222"/>
              </a:solidFill>
              <a:highlight>
                <a:srgbClr val="FFFFFF"/>
              </a:highlight>
              <a:latin typeface="Times New Roman"/>
              <a:ea typeface="Times New Roman"/>
              <a:cs typeface="Times New Roman"/>
              <a:sym typeface="Times New Roman"/>
            </a:endParaRPr>
          </a:p>
          <a:p>
            <a:pPr indent="0" lvl="0" marL="0" rtl="0" algn="l">
              <a:lnSpc>
                <a:spcPct val="90000"/>
              </a:lnSpc>
              <a:spcBef>
                <a:spcPts val="0"/>
              </a:spcBef>
              <a:spcAft>
                <a:spcPts val="0"/>
              </a:spcAft>
              <a:buClr>
                <a:schemeClr val="dk1"/>
              </a:buClr>
              <a:buSzPct val="66666"/>
              <a:buNone/>
            </a:pPr>
            <a:r>
              <a:t/>
            </a:r>
            <a:endParaRPr sz="1800">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33a411eb077_2_5"/>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000"/>
              <a:t>References</a:t>
            </a:r>
            <a:endParaRPr/>
          </a:p>
        </p:txBody>
      </p:sp>
      <p:sp>
        <p:nvSpPr>
          <p:cNvPr id="271" name="Google Shape;271;g33a411eb077_2_5"/>
          <p:cNvSpPr txBox="1"/>
          <p:nvPr>
            <p:ph idx="1" type="body"/>
          </p:nvPr>
        </p:nvSpPr>
        <p:spPr>
          <a:xfrm>
            <a:off x="0" y="835268"/>
            <a:ext cx="9144000" cy="4308300"/>
          </a:xfrm>
          <a:prstGeom prst="rect">
            <a:avLst/>
          </a:prstGeom>
          <a:noFill/>
          <a:ln>
            <a:noFill/>
          </a:ln>
        </p:spPr>
        <p:txBody>
          <a:bodyPr anchorCtr="0" anchor="t" bIns="45700" lIns="91425" spcFirstLastPara="1" rIns="91425" wrap="square" tIns="45700">
            <a:normAutofit fontScale="70000" lnSpcReduction="10000"/>
          </a:bodyPr>
          <a:lstStyle/>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Rescigno, M., Spezialetti, M., &amp; Rossi, S. (2020, 12). Personalized models for facial emotion recognition through transfer learning. </a:t>
            </a:r>
            <a:r>
              <a:rPr i="1" lang="en-US" sz="1200">
                <a:latin typeface="Times New Roman"/>
                <a:ea typeface="Times New Roman"/>
                <a:cs typeface="Times New Roman"/>
                <a:sym typeface="Times New Roman"/>
              </a:rPr>
              <a:t>Multimedia Tools and Applications</a:t>
            </a:r>
            <a:r>
              <a:rPr lang="en-US" sz="1200">
                <a:latin typeface="Times New Roman"/>
                <a:ea typeface="Times New Roman"/>
                <a:cs typeface="Times New Roman"/>
                <a:sym typeface="Times New Roman"/>
              </a:rPr>
              <a:t>, </a:t>
            </a:r>
            <a:r>
              <a:rPr i="1" lang="en-US" sz="1200">
                <a:latin typeface="Times New Roman"/>
                <a:ea typeface="Times New Roman"/>
                <a:cs typeface="Times New Roman"/>
                <a:sym typeface="Times New Roman"/>
              </a:rPr>
              <a:t>79</a:t>
            </a:r>
            <a:r>
              <a:rPr lang="en-US" sz="1200">
                <a:latin typeface="Times New Roman"/>
                <a:ea typeface="Times New Roman"/>
                <a:cs typeface="Times New Roman"/>
                <a:sym typeface="Times New Roman"/>
              </a:rPr>
              <a:t>(47-48), 35811-35828. https://doi.org/10.1007/s11042-020-09405-4</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Shahinfar, S., Meek, P., &amp; Falzon, G. (2020). “How many images do I need?” Understanding how sample size per class affects deep learning model performance metrics for balanced designs in autonomous wildlife monitoring. </a:t>
            </a:r>
            <a:r>
              <a:rPr i="1" lang="en-US" sz="1200">
                <a:latin typeface="Times New Roman"/>
                <a:ea typeface="Times New Roman"/>
                <a:cs typeface="Times New Roman"/>
                <a:sym typeface="Times New Roman"/>
              </a:rPr>
              <a:t>Ecological Informatics, 57</a:t>
            </a:r>
            <a:r>
              <a:rPr lang="en-US" sz="1200">
                <a:latin typeface="Times New Roman"/>
                <a:ea typeface="Times New Roman"/>
                <a:cs typeface="Times New Roman"/>
                <a:sym typeface="Times New Roman"/>
              </a:rPr>
              <a:t>, 101088. https://doi.org/10.1016/j.ecoinf.2020.101088</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solidFill>
                  <a:srgbClr val="222222"/>
                </a:solidFill>
                <a:latin typeface="Times New Roman"/>
                <a:ea typeface="Times New Roman"/>
                <a:cs typeface="Times New Roman"/>
                <a:sym typeface="Times New Roman"/>
              </a:rPr>
              <a:t>Shukla, A., Cheema, G. S., Anand, S., Qureshi, Q., &amp; Jhala, Y. (2019). Primate face identification in the wild. </a:t>
            </a:r>
            <a:r>
              <a:rPr i="1" lang="en-US" sz="1200">
                <a:solidFill>
                  <a:srgbClr val="222222"/>
                </a:solidFill>
                <a:latin typeface="Times New Roman"/>
                <a:ea typeface="Times New Roman"/>
                <a:cs typeface="Times New Roman"/>
                <a:sym typeface="Times New Roman"/>
              </a:rPr>
              <a:t>arXiv preprint</a:t>
            </a:r>
            <a:r>
              <a:rPr lang="en-US" sz="1200">
                <a:solidFill>
                  <a:srgbClr val="222222"/>
                </a:solidFill>
                <a:latin typeface="Times New Roman"/>
                <a:ea typeface="Times New Roman"/>
                <a:cs typeface="Times New Roman"/>
                <a:sym typeface="Times New Roman"/>
              </a:rPr>
              <a:t>, arXiv:1907.02642.</a:t>
            </a:r>
            <a:r>
              <a:rPr i="1" lang="en-US" sz="1200">
                <a:solidFill>
                  <a:srgbClr val="222222"/>
                </a:solidFill>
                <a:latin typeface="Times New Roman"/>
                <a:ea typeface="Times New Roman"/>
                <a:cs typeface="Times New Roman"/>
                <a:sym typeface="Times New Roman"/>
              </a:rPr>
              <a:t> </a:t>
            </a:r>
            <a:r>
              <a:rPr lang="en-US" sz="1200">
                <a:solidFill>
                  <a:srgbClr val="222222"/>
                </a:solidFill>
                <a:latin typeface="Times New Roman"/>
                <a:ea typeface="Times New Roman"/>
                <a:cs typeface="Times New Roman"/>
                <a:sym typeface="Times New Roman"/>
              </a:rPr>
              <a:t>https://doi.org/10.48550/arXiv.1907.02642</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Sokolova, M., &amp; Lapalme, G. (2009). A systematic analysis of performance measures for classification tasks. </a:t>
            </a:r>
            <a:r>
              <a:rPr i="1" lang="en-US" sz="1200">
                <a:latin typeface="Times New Roman"/>
                <a:ea typeface="Times New Roman"/>
                <a:cs typeface="Times New Roman"/>
                <a:sym typeface="Times New Roman"/>
              </a:rPr>
              <a:t>Information Processing &amp; Management, 45</a:t>
            </a:r>
            <a:r>
              <a:rPr lang="en-US" sz="1200">
                <a:latin typeface="Times New Roman"/>
                <a:ea typeface="Times New Roman"/>
                <a:cs typeface="Times New Roman"/>
                <a:sym typeface="Times New Roman"/>
              </a:rPr>
              <a:t>(4), 427–437. https://doi.org/10.1016/j.ipm.2009.03.002</a:t>
            </a:r>
            <a:endParaRPr i="1"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Ultralytics. (2023). Monitoring animal behavior using Ultralytics YOLOv8. </a:t>
            </a:r>
            <a:r>
              <a:rPr i="1" lang="en-US" sz="1200">
                <a:latin typeface="Times New Roman"/>
                <a:ea typeface="Times New Roman"/>
                <a:cs typeface="Times New Roman"/>
                <a:sym typeface="Times New Roman"/>
              </a:rPr>
              <a:t>Ultralytics.</a:t>
            </a:r>
            <a:r>
              <a:rPr lang="en-US" sz="1200">
                <a:latin typeface="Times New Roman"/>
                <a:ea typeface="Times New Roman"/>
                <a:cs typeface="Times New Roman"/>
                <a:sym typeface="Times New Roman"/>
              </a:rPr>
              <a:t> https://www.ultralytics.com/blog/monitoring-animal-behavior-using-ultralytics-yolov8</a:t>
            </a:r>
            <a:endParaRPr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solidFill>
                  <a:srgbClr val="222222"/>
                </a:solidFill>
                <a:latin typeface="Times New Roman"/>
                <a:ea typeface="Times New Roman"/>
                <a:cs typeface="Times New Roman"/>
                <a:sym typeface="Times New Roman"/>
              </a:rPr>
              <a:t>Wang, F., Zhang, M., Wang, X., Ma, X., &amp; Liu, J. (2020). Deep learning for edge computing applications: A state-of-the-art survey. </a:t>
            </a:r>
            <a:r>
              <a:rPr i="1" lang="en-US" sz="1200">
                <a:solidFill>
                  <a:srgbClr val="222222"/>
                </a:solidFill>
                <a:latin typeface="Times New Roman"/>
                <a:ea typeface="Times New Roman"/>
                <a:cs typeface="Times New Roman"/>
                <a:sym typeface="Times New Roman"/>
              </a:rPr>
              <a:t>IEEE Access, 8</a:t>
            </a:r>
            <a:r>
              <a:rPr lang="en-US" sz="1200">
                <a:solidFill>
                  <a:srgbClr val="222222"/>
                </a:solidFill>
                <a:latin typeface="Times New Roman"/>
                <a:ea typeface="Times New Roman"/>
                <a:cs typeface="Times New Roman"/>
                <a:sym typeface="Times New Roman"/>
              </a:rPr>
              <a:t>, 58322–58336. https://doi.org/10.1109/ACCESS.2020.2982411</a:t>
            </a:r>
            <a:endParaRPr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solidFill>
                  <a:srgbClr val="222222"/>
                </a:solidFill>
                <a:latin typeface="Times New Roman"/>
                <a:ea typeface="Times New Roman"/>
                <a:cs typeface="Times New Roman"/>
                <a:sym typeface="Times New Roman"/>
              </a:rPr>
              <a:t>Wang, S., Liu, W., Wu, J., Cao, L., Meng, Q., &amp; Kennedy, P. J. (2016). Training deep neural networks on imbalanced data sets. In </a:t>
            </a:r>
            <a:r>
              <a:rPr i="1" lang="en-US" sz="1200">
                <a:solidFill>
                  <a:srgbClr val="222222"/>
                </a:solidFill>
                <a:latin typeface="Times New Roman"/>
                <a:ea typeface="Times New Roman"/>
                <a:cs typeface="Times New Roman"/>
                <a:sym typeface="Times New Roman"/>
              </a:rPr>
              <a:t>2016 International Joint Conference on Neural Networks (IJCNN)</a:t>
            </a:r>
            <a:r>
              <a:rPr lang="en-US" sz="1200">
                <a:solidFill>
                  <a:srgbClr val="222222"/>
                </a:solidFill>
                <a:latin typeface="Times New Roman"/>
                <a:ea typeface="Times New Roman"/>
                <a:cs typeface="Times New Roman"/>
                <a:sym typeface="Times New Roman"/>
              </a:rPr>
              <a:t> (pp. 4368-4374). IEEE. https://doi.org/10.1109/IJCNN.2016.7727770</a:t>
            </a:r>
            <a:endParaRPr sz="1200">
              <a:solidFill>
                <a:srgbClr val="222222"/>
              </a:solidFill>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solidFill>
                  <a:srgbClr val="222222"/>
                </a:solidFill>
                <a:latin typeface="Times New Roman"/>
                <a:ea typeface="Times New Roman"/>
                <a:cs typeface="Times New Roman"/>
                <a:sym typeface="Times New Roman"/>
              </a:rPr>
              <a:t>Wang, X., Khan, A., Wang, J., Gangopadhyay, A., Busart, C. E., &amp; Freeman, J. (2022). An edge-cloud integrated framework for flexible and dynamic stream analytics. </a:t>
            </a:r>
            <a:r>
              <a:rPr i="1" lang="en-US" sz="1200">
                <a:solidFill>
                  <a:srgbClr val="222222"/>
                </a:solidFill>
                <a:latin typeface="Times New Roman"/>
                <a:ea typeface="Times New Roman"/>
                <a:cs typeface="Times New Roman"/>
                <a:sym typeface="Times New Roman"/>
              </a:rPr>
              <a:t>arXiv preprint</a:t>
            </a:r>
            <a:r>
              <a:rPr lang="en-US" sz="1200">
                <a:solidFill>
                  <a:srgbClr val="222222"/>
                </a:solidFill>
                <a:latin typeface="Times New Roman"/>
                <a:ea typeface="Times New Roman"/>
                <a:cs typeface="Times New Roman"/>
                <a:sym typeface="Times New Roman"/>
              </a:rPr>
              <a:t>, arXiv:2205.04622. https://arxiv.org/pdf/2205.04622</a:t>
            </a:r>
            <a:endParaRPr sz="1200">
              <a:solidFill>
                <a:srgbClr val="222222"/>
              </a:solidFill>
              <a:highlight>
                <a:srgbClr val="FFFFFF"/>
              </a:highlight>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rPr lang="en-US" sz="1200">
                <a:latin typeface="Times New Roman"/>
                <a:ea typeface="Times New Roman"/>
                <a:cs typeface="Times New Roman"/>
                <a:sym typeface="Times New Roman"/>
              </a:rPr>
              <a:t>Zhao, H., Cui, H., &amp; Wang, X. (2023). Exploring self-supervised vision transformers for deepfake detection. </a:t>
            </a:r>
            <a:r>
              <a:rPr i="1" lang="en-US" sz="1200">
                <a:latin typeface="Times New Roman"/>
                <a:ea typeface="Times New Roman"/>
                <a:cs typeface="Times New Roman"/>
                <a:sym typeface="Times New Roman"/>
              </a:rPr>
              <a:t>arXiv preprint</a:t>
            </a:r>
            <a:r>
              <a:rPr lang="en-US" sz="1200">
                <a:latin typeface="Times New Roman"/>
                <a:ea typeface="Times New Roman"/>
                <a:cs typeface="Times New Roman"/>
                <a:sym typeface="Times New Roman"/>
              </a:rPr>
              <a:t>,</a:t>
            </a:r>
            <a:r>
              <a:rPr i="1" lang="en-US" sz="1200">
                <a:latin typeface="Times New Roman"/>
                <a:ea typeface="Times New Roman"/>
                <a:cs typeface="Times New Roman"/>
                <a:sym typeface="Times New Roman"/>
              </a:rPr>
              <a:t> </a:t>
            </a:r>
            <a:r>
              <a:rPr lang="en-US" sz="1200">
                <a:latin typeface="Times New Roman"/>
                <a:ea typeface="Times New Roman"/>
                <a:cs typeface="Times New Roman"/>
                <a:sym typeface="Times New Roman"/>
              </a:rPr>
              <a:t>arXiv:2405.00355</a:t>
            </a:r>
            <a:r>
              <a:rPr i="1" lang="en-US" sz="1200">
                <a:latin typeface="Times New Roman"/>
                <a:ea typeface="Times New Roman"/>
                <a:cs typeface="Times New Roman"/>
                <a:sym typeface="Times New Roman"/>
              </a:rPr>
              <a:t>. </a:t>
            </a:r>
            <a:r>
              <a:rPr lang="en-US" sz="1200">
                <a:latin typeface="Times New Roman"/>
                <a:ea typeface="Times New Roman"/>
                <a:cs typeface="Times New Roman"/>
                <a:sym typeface="Times New Roman"/>
              </a:rPr>
              <a:t>https://arxiv.org/pdf/2405.00355</a:t>
            </a:r>
            <a:endParaRPr sz="1200">
              <a:solidFill>
                <a:srgbClr val="222222"/>
              </a:solidFill>
              <a:highlight>
                <a:srgbClr val="FFFFFF"/>
              </a:highlight>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t/>
            </a:r>
            <a:endParaRPr sz="1200">
              <a:latin typeface="Times New Roman"/>
              <a:ea typeface="Times New Roman"/>
              <a:cs typeface="Times New Roman"/>
              <a:sym typeface="Times New Roman"/>
            </a:endParaRPr>
          </a:p>
          <a:p>
            <a:pPr indent="-457200" lvl="0" marL="457200" rtl="0" algn="l">
              <a:lnSpc>
                <a:spcPct val="200000"/>
              </a:lnSpc>
              <a:spcBef>
                <a:spcPts val="0"/>
              </a:spcBef>
              <a:spcAft>
                <a:spcPts val="0"/>
              </a:spcAft>
              <a:buClr>
                <a:schemeClr val="dk1"/>
              </a:buClr>
              <a:buSzPct val="91666"/>
              <a:buNone/>
            </a:pPr>
            <a:r>
              <a:t/>
            </a:r>
            <a:endParaRPr sz="1200">
              <a:solidFill>
                <a:srgbClr val="222222"/>
              </a:solidFill>
              <a:highlight>
                <a:srgbClr val="FFFFFF"/>
              </a:highlight>
              <a:latin typeface="Times New Roman"/>
              <a:ea typeface="Times New Roman"/>
              <a:cs typeface="Times New Roman"/>
              <a:sym typeface="Times New Roman"/>
            </a:endParaRPr>
          </a:p>
          <a:p>
            <a:pPr indent="0" lvl="0" marL="0" rtl="0" algn="l">
              <a:lnSpc>
                <a:spcPct val="90000"/>
              </a:lnSpc>
              <a:spcBef>
                <a:spcPts val="0"/>
              </a:spcBef>
              <a:spcAft>
                <a:spcPts val="0"/>
              </a:spcAft>
              <a:buClr>
                <a:schemeClr val="dk1"/>
              </a:buClr>
              <a:buSzPct val="66666"/>
              <a:buNone/>
            </a:pPr>
            <a:r>
              <a:t/>
            </a:r>
            <a:endParaRPr sz="18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g33a2e1f7aaa_0_93"/>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fontScale="62500"/>
          </a:bodyPr>
          <a:lstStyle/>
          <a:p>
            <a:pPr indent="0" lvl="0" marL="0" rtl="0" algn="l">
              <a:lnSpc>
                <a:spcPct val="200000"/>
              </a:lnSpc>
              <a:spcBef>
                <a:spcPts val="1200"/>
              </a:spcBef>
              <a:spcAft>
                <a:spcPts val="0"/>
              </a:spcAft>
              <a:buNone/>
            </a:pPr>
            <a:r>
              <a:rPr b="1" lang="en-US" sz="2000"/>
              <a:t>Importance of Facial Recognition</a:t>
            </a:r>
            <a:endParaRPr b="1" sz="2000"/>
          </a:p>
          <a:p>
            <a:pPr indent="-307975" lvl="0" marL="457200" rtl="0" algn="l">
              <a:lnSpc>
                <a:spcPct val="200000"/>
              </a:lnSpc>
              <a:spcBef>
                <a:spcPts val="0"/>
              </a:spcBef>
              <a:spcAft>
                <a:spcPts val="0"/>
              </a:spcAft>
              <a:buSzPct val="100000"/>
              <a:buChar char="➢"/>
            </a:pPr>
            <a:r>
              <a:rPr lang="en-US" sz="2000"/>
              <a:t>Image Classification</a:t>
            </a:r>
            <a:endParaRPr sz="2000"/>
          </a:p>
          <a:p>
            <a:pPr indent="-307975" lvl="1" marL="914400" rtl="0" algn="l">
              <a:lnSpc>
                <a:spcPct val="200000"/>
              </a:lnSpc>
              <a:spcBef>
                <a:spcPts val="0"/>
              </a:spcBef>
              <a:spcAft>
                <a:spcPts val="0"/>
              </a:spcAft>
              <a:buSzPct val="100000"/>
              <a:buChar char="○"/>
            </a:pPr>
            <a:r>
              <a:rPr lang="en-US" sz="2000"/>
              <a:t>Facial recognition is crucial in biometric authentication, surveillance, and has been developed to even detect emotions</a:t>
            </a:r>
            <a:endParaRPr sz="2000"/>
          </a:p>
          <a:p>
            <a:pPr indent="-307975" lvl="1" marL="914400" rtl="0" algn="l">
              <a:lnSpc>
                <a:spcPct val="200000"/>
              </a:lnSpc>
              <a:spcBef>
                <a:spcPts val="0"/>
              </a:spcBef>
              <a:spcAft>
                <a:spcPts val="0"/>
              </a:spcAft>
              <a:buSzPct val="100000"/>
              <a:buChar char="○"/>
            </a:pPr>
            <a:r>
              <a:rPr lang="en-US" sz="2000"/>
              <a:t>Animal facial recognition has been developed for wildlife conservation and can be improved for use in security and pet identification</a:t>
            </a:r>
            <a:endParaRPr sz="2000"/>
          </a:p>
          <a:p>
            <a:pPr indent="-307975" lvl="0" marL="457200" rtl="0" algn="l">
              <a:lnSpc>
                <a:spcPct val="200000"/>
              </a:lnSpc>
              <a:spcBef>
                <a:spcPts val="0"/>
              </a:spcBef>
              <a:spcAft>
                <a:spcPts val="0"/>
              </a:spcAft>
              <a:buSzPct val="100000"/>
              <a:buChar char="➢"/>
            </a:pPr>
            <a:r>
              <a:rPr lang="en-US" sz="2000"/>
              <a:t>Advancements in Deep Learning</a:t>
            </a:r>
            <a:endParaRPr sz="2000"/>
          </a:p>
          <a:p>
            <a:pPr indent="-307975" lvl="1" marL="914400" rtl="0" algn="l">
              <a:lnSpc>
                <a:spcPct val="200000"/>
              </a:lnSpc>
              <a:spcBef>
                <a:spcPts val="0"/>
              </a:spcBef>
              <a:spcAft>
                <a:spcPts val="0"/>
              </a:spcAft>
              <a:buSzPct val="100000"/>
              <a:buChar char="○"/>
            </a:pPr>
            <a:r>
              <a:rPr lang="en-US" sz="2000"/>
              <a:t>Newer methods have made traditional methods like Eigenfaces and Principal Component Analysis (PCA) obsolete</a:t>
            </a:r>
            <a:endParaRPr sz="2000"/>
          </a:p>
          <a:p>
            <a:pPr indent="-307975" lvl="1" marL="914400" rtl="0" algn="l">
              <a:lnSpc>
                <a:spcPct val="200000"/>
              </a:lnSpc>
              <a:spcBef>
                <a:spcPts val="0"/>
              </a:spcBef>
              <a:spcAft>
                <a:spcPts val="1200"/>
              </a:spcAft>
              <a:buSzPct val="100000"/>
              <a:buChar char="○"/>
            </a:pPr>
            <a:r>
              <a:rPr lang="en-US" sz="2000"/>
              <a:t>The development of Convolutional Neural Networks (CNNs) has increased the accuracy and performance of facial recognition</a:t>
            </a:r>
            <a:endParaRPr/>
          </a:p>
        </p:txBody>
      </p:sp>
      <p:sp>
        <p:nvSpPr>
          <p:cNvPr id="45" name="Google Shape;45;g33a2e1f7aaa_0_93"/>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400"/>
              <a:buFont typeface="Arial"/>
              <a:buNone/>
            </a:pPr>
            <a:r>
              <a:rPr lang="en-US" sz="2400"/>
              <a:t>Background and Motivation Cont’d.</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g33a2e1f7aaa_0_62"/>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2400"/>
              <a:buFont typeface="Arial"/>
              <a:buNone/>
            </a:pPr>
            <a:r>
              <a:t/>
            </a:r>
            <a:endParaRPr sz="2400"/>
          </a:p>
          <a:p>
            <a:pPr indent="0" lvl="0" marL="0" rtl="0" algn="ctr">
              <a:spcBef>
                <a:spcPts val="0"/>
              </a:spcBef>
              <a:spcAft>
                <a:spcPts val="0"/>
              </a:spcAft>
              <a:buClr>
                <a:schemeClr val="lt1"/>
              </a:buClr>
              <a:buSzPts val="2400"/>
              <a:buFont typeface="Arial"/>
              <a:buNone/>
            </a:pPr>
            <a:r>
              <a:rPr lang="en-US" sz="2400"/>
              <a:t>Background and Motivation Cont’d.</a:t>
            </a:r>
            <a:endParaRPr sz="2400"/>
          </a:p>
          <a:p>
            <a:pPr indent="0" lvl="0" marL="0" rtl="0" algn="ctr">
              <a:lnSpc>
                <a:spcPct val="90000"/>
              </a:lnSpc>
              <a:spcBef>
                <a:spcPts val="0"/>
              </a:spcBef>
              <a:spcAft>
                <a:spcPts val="0"/>
              </a:spcAft>
              <a:buClr>
                <a:schemeClr val="lt1"/>
              </a:buClr>
              <a:buSzPts val="2400"/>
              <a:buFont typeface="Arial"/>
              <a:buNone/>
            </a:pPr>
            <a:r>
              <a:t/>
            </a:r>
            <a:endParaRPr sz="2400"/>
          </a:p>
        </p:txBody>
      </p:sp>
      <p:sp>
        <p:nvSpPr>
          <p:cNvPr id="52" name="Google Shape;52;g33a2e1f7aaa_0_62"/>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fontScale="62500"/>
          </a:bodyPr>
          <a:lstStyle/>
          <a:p>
            <a:pPr indent="0" lvl="0" marL="0" rtl="0" algn="l">
              <a:lnSpc>
                <a:spcPct val="200000"/>
              </a:lnSpc>
              <a:spcBef>
                <a:spcPts val="1200"/>
              </a:spcBef>
              <a:spcAft>
                <a:spcPts val="0"/>
              </a:spcAft>
              <a:buNone/>
            </a:pPr>
            <a:r>
              <a:rPr lang="en-US" sz="2500"/>
              <a:t>Why Human vs. Animal Face Classification?</a:t>
            </a:r>
            <a:endParaRPr sz="2500"/>
          </a:p>
          <a:p>
            <a:pPr indent="-327818" lvl="0" marL="457200" rtl="0" algn="l">
              <a:lnSpc>
                <a:spcPct val="200000"/>
              </a:lnSpc>
              <a:spcBef>
                <a:spcPts val="1200"/>
              </a:spcBef>
              <a:spcAft>
                <a:spcPts val="0"/>
              </a:spcAft>
              <a:buSzPct val="100000"/>
              <a:buChar char="➢"/>
            </a:pPr>
            <a:r>
              <a:rPr lang="en-US" sz="2500"/>
              <a:t>While facial recognition was developed using human faces, animal face recognition may still be underexplored</a:t>
            </a:r>
            <a:endParaRPr sz="2500"/>
          </a:p>
          <a:p>
            <a:pPr indent="-327818" lvl="0" marL="457200" rtl="0" algn="l">
              <a:lnSpc>
                <a:spcPct val="200000"/>
              </a:lnSpc>
              <a:spcBef>
                <a:spcPts val="0"/>
              </a:spcBef>
              <a:spcAft>
                <a:spcPts val="0"/>
              </a:spcAft>
              <a:buSzPct val="100000"/>
              <a:buChar char="➢"/>
            </a:pPr>
            <a:r>
              <a:rPr lang="en-US" sz="2500"/>
              <a:t>Wildlife applications: </a:t>
            </a:r>
            <a:endParaRPr sz="2500"/>
          </a:p>
          <a:p>
            <a:pPr indent="-327818" lvl="1" marL="914400" rtl="0" algn="l">
              <a:lnSpc>
                <a:spcPct val="200000"/>
              </a:lnSpc>
              <a:spcBef>
                <a:spcPts val="0"/>
              </a:spcBef>
              <a:spcAft>
                <a:spcPts val="0"/>
              </a:spcAft>
              <a:buSzPct val="100000"/>
              <a:buChar char="○"/>
            </a:pPr>
            <a:r>
              <a:rPr lang="en-US" sz="2500"/>
              <a:t>AI-driven recognition for tracking species, monitoring health, and reducing poaching</a:t>
            </a:r>
            <a:endParaRPr sz="2500"/>
          </a:p>
          <a:p>
            <a:pPr indent="-327818" lvl="0" marL="457200" rtl="0" algn="l">
              <a:lnSpc>
                <a:spcPct val="200000"/>
              </a:lnSpc>
              <a:spcBef>
                <a:spcPts val="0"/>
              </a:spcBef>
              <a:spcAft>
                <a:spcPts val="0"/>
              </a:spcAft>
              <a:buSzPct val="100000"/>
              <a:buChar char="➢"/>
            </a:pPr>
            <a:r>
              <a:rPr lang="en-US" sz="2500"/>
              <a:t>Potential Challenges in Animal Face Recognition:</a:t>
            </a:r>
            <a:endParaRPr sz="2500"/>
          </a:p>
          <a:p>
            <a:pPr indent="-327818" lvl="1" marL="914400" rtl="0" algn="l">
              <a:lnSpc>
                <a:spcPct val="200000"/>
              </a:lnSpc>
              <a:spcBef>
                <a:spcPts val="0"/>
              </a:spcBef>
              <a:spcAft>
                <a:spcPts val="0"/>
              </a:spcAft>
              <a:buSzPct val="100000"/>
              <a:buChar char="○"/>
            </a:pPr>
            <a:r>
              <a:rPr lang="en-US" sz="2500"/>
              <a:t>Cross-species training</a:t>
            </a:r>
            <a:endParaRPr sz="2500"/>
          </a:p>
          <a:p>
            <a:pPr indent="-327818" lvl="1" marL="914400" rtl="0" algn="l">
              <a:lnSpc>
                <a:spcPct val="200000"/>
              </a:lnSpc>
              <a:spcBef>
                <a:spcPts val="0"/>
              </a:spcBef>
              <a:spcAft>
                <a:spcPts val="0"/>
              </a:spcAft>
              <a:buSzPct val="100000"/>
              <a:buChar char="○"/>
            </a:pPr>
            <a:r>
              <a:rPr lang="en-US" sz="2500"/>
              <a:t>Variations in facial structure, fur</a:t>
            </a:r>
            <a:endParaRPr sz="2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4"/>
          <p:cNvSpPr txBox="1"/>
          <p:nvPr>
            <p:ph idx="1" type="body"/>
          </p:nvPr>
        </p:nvSpPr>
        <p:spPr>
          <a:xfrm>
            <a:off x="0" y="852854"/>
            <a:ext cx="9144000" cy="4290646"/>
          </a:xfrm>
          <a:prstGeom prst="rect">
            <a:avLst/>
          </a:prstGeom>
          <a:noFill/>
          <a:ln>
            <a:noFill/>
          </a:ln>
        </p:spPr>
        <p:txBody>
          <a:bodyPr anchorCtr="0" anchor="t" bIns="45700" lIns="91425" spcFirstLastPara="1" rIns="91425" wrap="square" tIns="45700">
            <a:normAutofit/>
          </a:bodyPr>
          <a:lstStyle/>
          <a:p>
            <a:pPr indent="0" lvl="0" marL="171446" rtl="0" algn="l">
              <a:lnSpc>
                <a:spcPct val="120000"/>
              </a:lnSpc>
              <a:spcBef>
                <a:spcPts val="0"/>
              </a:spcBef>
              <a:spcAft>
                <a:spcPts val="0"/>
              </a:spcAft>
              <a:buNone/>
            </a:pPr>
            <a:r>
              <a:t/>
            </a:r>
            <a:endParaRPr sz="2400"/>
          </a:p>
          <a:p>
            <a:pPr indent="-103183" lvl="0" marL="171446" rtl="0" algn="l">
              <a:lnSpc>
                <a:spcPct val="120000"/>
              </a:lnSpc>
              <a:spcBef>
                <a:spcPts val="0"/>
              </a:spcBef>
              <a:spcAft>
                <a:spcPts val="0"/>
              </a:spcAft>
              <a:buClr>
                <a:schemeClr val="dk1"/>
              </a:buClr>
              <a:buSzPts val="4300"/>
              <a:buFont typeface="Courier New"/>
              <a:buNone/>
            </a:pPr>
            <a:r>
              <a:t/>
            </a:r>
            <a:endParaRPr sz="2400"/>
          </a:p>
          <a:p>
            <a:pPr indent="0" lvl="0" marL="0" rtl="0" algn="l">
              <a:lnSpc>
                <a:spcPct val="90000"/>
              </a:lnSpc>
              <a:spcBef>
                <a:spcPts val="750"/>
              </a:spcBef>
              <a:spcAft>
                <a:spcPts val="0"/>
              </a:spcAft>
              <a:buClr>
                <a:schemeClr val="dk1"/>
              </a:buClr>
              <a:buSzPts val="1000"/>
              <a:buNone/>
            </a:pPr>
            <a:r>
              <a:t/>
            </a:r>
            <a:endParaRPr sz="2400"/>
          </a:p>
          <a:p>
            <a:pPr indent="0" lvl="0" marL="0" rtl="0" algn="l">
              <a:lnSpc>
                <a:spcPct val="90000"/>
              </a:lnSpc>
              <a:spcBef>
                <a:spcPts val="750"/>
              </a:spcBef>
              <a:spcAft>
                <a:spcPts val="0"/>
              </a:spcAft>
              <a:buClr>
                <a:schemeClr val="dk1"/>
              </a:buClr>
              <a:buSzPts val="1000"/>
              <a:buNone/>
            </a:pPr>
            <a:r>
              <a:t/>
            </a:r>
            <a:endParaRPr b="1" sz="2400"/>
          </a:p>
        </p:txBody>
      </p:sp>
      <p:sp>
        <p:nvSpPr>
          <p:cNvPr id="58" name="Google Shape;58;p4"/>
          <p:cNvSpPr txBox="1"/>
          <p:nvPr>
            <p:ph type="title"/>
          </p:nvPr>
        </p:nvSpPr>
        <p:spPr>
          <a:xfrm>
            <a:off x="756360" y="247426"/>
            <a:ext cx="7631280" cy="41148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Datasets</a:t>
            </a:r>
            <a:endParaRPr sz="2400"/>
          </a:p>
        </p:txBody>
      </p:sp>
      <p:sp>
        <p:nvSpPr>
          <p:cNvPr id="59" name="Google Shape;59;p4"/>
          <p:cNvSpPr txBox="1"/>
          <p:nvPr/>
        </p:nvSpPr>
        <p:spPr>
          <a:xfrm>
            <a:off x="1276000" y="852850"/>
            <a:ext cx="2372400" cy="50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u="sng">
                <a:solidFill>
                  <a:schemeClr val="hlink"/>
                </a:solidFill>
                <a:hlinkClick r:id="rId3"/>
              </a:rPr>
              <a:t>Human Faces</a:t>
            </a:r>
            <a:endParaRPr sz="2400">
              <a:solidFill>
                <a:schemeClr val="dk1"/>
              </a:solidFill>
            </a:endParaRPr>
          </a:p>
        </p:txBody>
      </p:sp>
      <p:sp>
        <p:nvSpPr>
          <p:cNvPr id="60" name="Google Shape;60;p4"/>
          <p:cNvSpPr txBox="1"/>
          <p:nvPr/>
        </p:nvSpPr>
        <p:spPr>
          <a:xfrm>
            <a:off x="5493550" y="852850"/>
            <a:ext cx="2372400" cy="50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u="sng">
                <a:solidFill>
                  <a:schemeClr val="hlink"/>
                </a:solidFill>
                <a:hlinkClick r:id="rId4"/>
              </a:rPr>
              <a:t>Animal </a:t>
            </a:r>
            <a:r>
              <a:rPr lang="en-US" sz="2400" u="sng">
                <a:solidFill>
                  <a:schemeClr val="hlink"/>
                </a:solidFill>
                <a:hlinkClick r:id="rId5"/>
              </a:rPr>
              <a:t>Faces</a:t>
            </a:r>
            <a:endParaRPr sz="2400">
              <a:solidFill>
                <a:schemeClr val="dk1"/>
              </a:solidFill>
            </a:endParaRPr>
          </a:p>
        </p:txBody>
      </p:sp>
      <p:pic>
        <p:nvPicPr>
          <p:cNvPr id="61" name="Google Shape;61;p4"/>
          <p:cNvPicPr preferRelativeResize="0"/>
          <p:nvPr/>
        </p:nvPicPr>
        <p:blipFill>
          <a:blip r:embed="rId6">
            <a:alphaModFix/>
          </a:blip>
          <a:stretch>
            <a:fillRect/>
          </a:stretch>
        </p:blipFill>
        <p:spPr>
          <a:xfrm>
            <a:off x="5140300" y="1470075"/>
            <a:ext cx="3078901" cy="1322725"/>
          </a:xfrm>
          <a:prstGeom prst="rect">
            <a:avLst/>
          </a:prstGeom>
          <a:noFill/>
          <a:ln>
            <a:noFill/>
          </a:ln>
        </p:spPr>
      </p:pic>
      <p:pic>
        <p:nvPicPr>
          <p:cNvPr id="62" name="Google Shape;62;p4"/>
          <p:cNvPicPr preferRelativeResize="0"/>
          <p:nvPr/>
        </p:nvPicPr>
        <p:blipFill>
          <a:blip r:embed="rId7">
            <a:alphaModFix/>
          </a:blip>
          <a:stretch>
            <a:fillRect/>
          </a:stretch>
        </p:blipFill>
        <p:spPr>
          <a:xfrm>
            <a:off x="5140842" y="4115517"/>
            <a:ext cx="3077800" cy="658215"/>
          </a:xfrm>
          <a:prstGeom prst="rect">
            <a:avLst/>
          </a:prstGeom>
          <a:noFill/>
          <a:ln>
            <a:noFill/>
          </a:ln>
        </p:spPr>
      </p:pic>
      <p:pic>
        <p:nvPicPr>
          <p:cNvPr id="63" name="Google Shape;63;p4"/>
          <p:cNvPicPr preferRelativeResize="0"/>
          <p:nvPr/>
        </p:nvPicPr>
        <p:blipFill>
          <a:blip r:embed="rId8">
            <a:alphaModFix/>
          </a:blip>
          <a:stretch>
            <a:fillRect/>
          </a:stretch>
        </p:blipFill>
        <p:spPr>
          <a:xfrm>
            <a:off x="5140848" y="2792799"/>
            <a:ext cx="3077800" cy="1305387"/>
          </a:xfrm>
          <a:prstGeom prst="rect">
            <a:avLst/>
          </a:prstGeom>
          <a:noFill/>
          <a:ln>
            <a:noFill/>
          </a:ln>
        </p:spPr>
      </p:pic>
      <p:pic>
        <p:nvPicPr>
          <p:cNvPr id="64" name="Google Shape;64;p4"/>
          <p:cNvPicPr preferRelativeResize="0"/>
          <p:nvPr/>
        </p:nvPicPr>
        <p:blipFill>
          <a:blip r:embed="rId9">
            <a:alphaModFix/>
          </a:blip>
          <a:stretch>
            <a:fillRect/>
          </a:stretch>
        </p:blipFill>
        <p:spPr>
          <a:xfrm>
            <a:off x="487137" y="1549900"/>
            <a:ext cx="3950126" cy="2964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g33ab0a6f645_0_16"/>
          <p:cNvPicPr preferRelativeResize="0"/>
          <p:nvPr/>
        </p:nvPicPr>
        <p:blipFill rotWithShape="1">
          <a:blip r:embed="rId3">
            <a:alphaModFix/>
          </a:blip>
          <a:srcRect b="0" l="3496" r="3505" t="0"/>
          <a:stretch/>
        </p:blipFill>
        <p:spPr>
          <a:xfrm>
            <a:off x="1347775" y="982275"/>
            <a:ext cx="6698074" cy="3601100"/>
          </a:xfrm>
          <a:prstGeom prst="rect">
            <a:avLst/>
          </a:prstGeom>
          <a:noFill/>
          <a:ln>
            <a:noFill/>
          </a:ln>
        </p:spPr>
      </p:pic>
      <p:sp>
        <p:nvSpPr>
          <p:cNvPr id="71" name="Google Shape;71;g33ab0a6f645_0_16"/>
          <p:cNvSpPr txBox="1"/>
          <p:nvPr>
            <p:ph type="title"/>
          </p:nvPr>
        </p:nvSpPr>
        <p:spPr>
          <a:xfrm>
            <a:off x="756360" y="247426"/>
            <a:ext cx="7631400" cy="411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Datasets</a:t>
            </a:r>
            <a:endParaRPr sz="2400"/>
          </a:p>
        </p:txBody>
      </p:sp>
      <p:sp>
        <p:nvSpPr>
          <p:cNvPr id="72" name="Google Shape;72;g33ab0a6f645_0_16"/>
          <p:cNvSpPr txBox="1"/>
          <p:nvPr/>
        </p:nvSpPr>
        <p:spPr>
          <a:xfrm>
            <a:off x="1331450" y="4346425"/>
            <a:ext cx="6638100" cy="411600"/>
          </a:xfrm>
          <a:prstGeom prst="rect">
            <a:avLst/>
          </a:prstGeom>
          <a:noFill/>
          <a:ln>
            <a:noFill/>
          </a:ln>
        </p:spPr>
        <p:txBody>
          <a:bodyPr anchorCtr="0" anchor="t" bIns="91425" lIns="91425" spcFirstLastPara="1" rIns="91425" wrap="square" tIns="91425">
            <a:noAutofit/>
          </a:bodyPr>
          <a:lstStyle/>
          <a:p>
            <a:pPr indent="0" lvl="0" marL="0" marR="628650" rtl="0" algn="l">
              <a:lnSpc>
                <a:spcPct val="100000"/>
              </a:lnSpc>
              <a:spcBef>
                <a:spcPts val="0"/>
              </a:spcBef>
              <a:spcAft>
                <a:spcPts val="0"/>
              </a:spcAft>
              <a:buClr>
                <a:schemeClr val="dk1"/>
              </a:buClr>
              <a:buSzPts val="1100"/>
              <a:buFont typeface="Arial"/>
              <a:buNone/>
            </a:pPr>
            <a:r>
              <a:rPr i="1" lang="en-US" sz="1100">
                <a:solidFill>
                  <a:schemeClr val="dk1"/>
                </a:solidFill>
                <a:latin typeface="Calibri"/>
                <a:ea typeface="Calibri"/>
                <a:cs typeface="Calibri"/>
                <a:sym typeface="Calibri"/>
              </a:rPr>
              <a:t>Note. </a:t>
            </a:r>
            <a:r>
              <a:rPr lang="en-US" sz="1100">
                <a:solidFill>
                  <a:schemeClr val="dk1"/>
                </a:solidFill>
                <a:latin typeface="Calibri"/>
                <a:ea typeface="Calibri"/>
                <a:cs typeface="Calibri"/>
                <a:sym typeface="Calibri"/>
              </a:rPr>
              <a:t>Original image after resizing to 64 x 64 pixels (left) and image after random augmentation, shear transform and possibly zoom in (right). </a:t>
            </a:r>
            <a:endParaRPr sz="2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33a2e1f7aaa_0_99"/>
          <p:cNvSpPr txBox="1"/>
          <p:nvPr>
            <p:ph idx="1" type="body"/>
          </p:nvPr>
        </p:nvSpPr>
        <p:spPr>
          <a:xfrm>
            <a:off x="0" y="835275"/>
            <a:ext cx="2653800" cy="2258100"/>
          </a:xfrm>
          <a:prstGeom prst="rect">
            <a:avLst/>
          </a:prstGeom>
          <a:noFill/>
          <a:ln>
            <a:noFill/>
          </a:ln>
        </p:spPr>
        <p:txBody>
          <a:bodyPr anchorCtr="0" anchor="t" bIns="45700" lIns="91425" spcFirstLastPara="1" rIns="91425" wrap="square" tIns="45700">
            <a:normAutofit lnSpcReduction="10000"/>
          </a:bodyPr>
          <a:lstStyle/>
          <a:p>
            <a:pPr indent="-311150" lvl="0" marL="457200" rtl="0" algn="l">
              <a:lnSpc>
                <a:spcPct val="115000"/>
              </a:lnSpc>
              <a:spcBef>
                <a:spcPts val="1200"/>
              </a:spcBef>
              <a:spcAft>
                <a:spcPts val="0"/>
              </a:spcAft>
              <a:buSzPts val="1300"/>
              <a:buChar char="➢"/>
            </a:pPr>
            <a:r>
              <a:rPr b="1" lang="en-US" sz="1300"/>
              <a:t>LeNet-5</a:t>
            </a:r>
            <a:r>
              <a:rPr lang="en-US" sz="1300"/>
              <a:t> (1998): Developed for the recognition for handwritten digits</a:t>
            </a:r>
            <a:endParaRPr sz="1300"/>
          </a:p>
          <a:p>
            <a:pPr indent="-311150" lvl="0" marL="457200" rtl="0" algn="l">
              <a:lnSpc>
                <a:spcPct val="115000"/>
              </a:lnSpc>
              <a:spcBef>
                <a:spcPts val="0"/>
              </a:spcBef>
              <a:spcAft>
                <a:spcPts val="0"/>
              </a:spcAft>
              <a:buSzPts val="1300"/>
              <a:buChar char="➢"/>
            </a:pPr>
            <a:r>
              <a:rPr b="1" lang="en-US" sz="1300"/>
              <a:t>AlexNet </a:t>
            </a:r>
            <a:r>
              <a:rPr lang="en-US" sz="1300"/>
              <a:t>(2012): Won the ImageNet Large Scale Visual Recognition Challenge (ILSVRC) in 2012 revolutionized the approach to computer vision</a:t>
            </a:r>
            <a:endParaRPr sz="3000"/>
          </a:p>
        </p:txBody>
      </p:sp>
      <p:pic>
        <p:nvPicPr>
          <p:cNvPr id="79" name="Google Shape;79;g33a2e1f7aaa_0_99"/>
          <p:cNvPicPr preferRelativeResize="0"/>
          <p:nvPr/>
        </p:nvPicPr>
        <p:blipFill>
          <a:blip r:embed="rId3">
            <a:alphaModFix/>
          </a:blip>
          <a:stretch>
            <a:fillRect/>
          </a:stretch>
        </p:blipFill>
        <p:spPr>
          <a:xfrm>
            <a:off x="2653750" y="945810"/>
            <a:ext cx="6415199" cy="1806025"/>
          </a:xfrm>
          <a:prstGeom prst="rect">
            <a:avLst/>
          </a:prstGeom>
          <a:noFill/>
          <a:ln>
            <a:noFill/>
          </a:ln>
        </p:spPr>
      </p:pic>
      <p:sp>
        <p:nvSpPr>
          <p:cNvPr id="80" name="Google Shape;80;g33a2e1f7aaa_0_99"/>
          <p:cNvSpPr txBox="1"/>
          <p:nvPr/>
        </p:nvSpPr>
        <p:spPr>
          <a:xfrm>
            <a:off x="2691700" y="2751825"/>
            <a:ext cx="6339300" cy="210900"/>
          </a:xfrm>
          <a:prstGeom prst="rect">
            <a:avLst/>
          </a:prstGeom>
          <a:noFill/>
          <a:ln>
            <a:noFill/>
          </a:ln>
        </p:spPr>
        <p:txBody>
          <a:bodyPr anchorCtr="0" anchor="t" bIns="91425" lIns="91425" spcFirstLastPara="1" rIns="91425" wrap="square" tIns="0">
            <a:noAutofit/>
          </a:bodyPr>
          <a:lstStyle/>
          <a:p>
            <a:pPr indent="0" lvl="0" marL="0" rtl="0" algn="l">
              <a:spcBef>
                <a:spcPts val="0"/>
              </a:spcBef>
              <a:spcAft>
                <a:spcPts val="0"/>
              </a:spcAft>
              <a:buNone/>
            </a:pPr>
            <a:r>
              <a:rPr i="1" lang="en-US" sz="1000">
                <a:solidFill>
                  <a:schemeClr val="dk1"/>
                </a:solidFill>
              </a:rPr>
              <a:t>LeNet-5 CNN Architecture ( Source: LeCun et al., 1998).</a:t>
            </a:r>
            <a:endParaRPr i="1" sz="1000">
              <a:solidFill>
                <a:schemeClr val="dk1"/>
              </a:solidFill>
            </a:endParaRPr>
          </a:p>
        </p:txBody>
      </p:sp>
      <p:sp>
        <p:nvSpPr>
          <p:cNvPr id="81" name="Google Shape;81;g33a2e1f7aaa_0_99"/>
          <p:cNvSpPr txBox="1"/>
          <p:nvPr/>
        </p:nvSpPr>
        <p:spPr>
          <a:xfrm>
            <a:off x="0" y="2848600"/>
            <a:ext cx="8719200" cy="14559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1200"/>
              </a:spcBef>
              <a:spcAft>
                <a:spcPts val="0"/>
              </a:spcAft>
              <a:buClr>
                <a:schemeClr val="dk1"/>
              </a:buClr>
              <a:buSzPts val="1300"/>
              <a:buChar char="➢"/>
            </a:pPr>
            <a:r>
              <a:rPr b="1" lang="en-US" sz="1300">
                <a:solidFill>
                  <a:schemeClr val="dk1"/>
                </a:solidFill>
              </a:rPr>
              <a:t>VGGNet</a:t>
            </a:r>
            <a:r>
              <a:rPr lang="en-US" sz="1300">
                <a:solidFill>
                  <a:schemeClr val="dk1"/>
                </a:solidFill>
              </a:rPr>
              <a:t>, </a:t>
            </a:r>
            <a:r>
              <a:rPr b="1" lang="en-US" sz="1300">
                <a:solidFill>
                  <a:schemeClr val="dk1"/>
                </a:solidFill>
              </a:rPr>
              <a:t>GoogleNet</a:t>
            </a:r>
            <a:r>
              <a:rPr lang="en-US" sz="1300">
                <a:solidFill>
                  <a:schemeClr val="dk1"/>
                </a:solidFill>
              </a:rPr>
              <a:t>, </a:t>
            </a:r>
            <a:r>
              <a:rPr b="1" lang="en-US" sz="1300">
                <a:solidFill>
                  <a:schemeClr val="dk1"/>
                </a:solidFill>
              </a:rPr>
              <a:t>ResNet </a:t>
            </a:r>
            <a:r>
              <a:rPr lang="en-US" sz="1300">
                <a:solidFill>
                  <a:schemeClr val="dk1"/>
                </a:solidFill>
              </a:rPr>
              <a:t>(2014, 2015): Further improved image recognition performance with changes to the CNN architecture</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US" sz="1300">
                <a:solidFill>
                  <a:schemeClr val="dk1"/>
                </a:solidFill>
              </a:rPr>
              <a:t>More Recent Development in Computer Vision: </a:t>
            </a:r>
            <a:r>
              <a:rPr b="1" lang="en-US" sz="1300">
                <a:solidFill>
                  <a:schemeClr val="dk1"/>
                </a:solidFill>
              </a:rPr>
              <a:t>Vision Transformers </a:t>
            </a:r>
            <a:r>
              <a:rPr lang="en-US" sz="1300">
                <a:solidFill>
                  <a:schemeClr val="dk1"/>
                </a:solidFill>
              </a:rPr>
              <a:t>(ViTs)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US" sz="1300">
                <a:solidFill>
                  <a:schemeClr val="dk1"/>
                </a:solidFill>
              </a:rPr>
              <a:t>Conventional ViTs are based on two ideas:</a:t>
            </a:r>
            <a:endParaRPr sz="1300">
              <a:solidFill>
                <a:schemeClr val="dk1"/>
              </a:solidFill>
            </a:endParaRPr>
          </a:p>
          <a:p>
            <a:pPr indent="-311150" lvl="1" marL="914400" rtl="0" algn="l">
              <a:lnSpc>
                <a:spcPct val="115000"/>
              </a:lnSpc>
              <a:spcBef>
                <a:spcPts val="0"/>
              </a:spcBef>
              <a:spcAft>
                <a:spcPts val="0"/>
              </a:spcAft>
              <a:buClr>
                <a:schemeClr val="dk1"/>
              </a:buClr>
              <a:buSzPts val="1300"/>
              <a:buChar char="○"/>
            </a:pPr>
            <a:r>
              <a:rPr lang="en-US" sz="1300">
                <a:solidFill>
                  <a:schemeClr val="dk1"/>
                </a:solidFill>
              </a:rPr>
              <a:t>self attention</a:t>
            </a:r>
            <a:endParaRPr sz="1300">
              <a:solidFill>
                <a:schemeClr val="dk1"/>
              </a:solidFill>
            </a:endParaRPr>
          </a:p>
          <a:p>
            <a:pPr indent="-311150" lvl="1" marL="914400" rtl="0" algn="l">
              <a:lnSpc>
                <a:spcPct val="115000"/>
              </a:lnSpc>
              <a:spcBef>
                <a:spcPts val="0"/>
              </a:spcBef>
              <a:spcAft>
                <a:spcPts val="0"/>
              </a:spcAft>
              <a:buClr>
                <a:schemeClr val="dk1"/>
              </a:buClr>
              <a:buSzPts val="1300"/>
              <a:buChar char="○"/>
            </a:pPr>
            <a:r>
              <a:rPr lang="en-US" sz="1300">
                <a:solidFill>
                  <a:schemeClr val="dk1"/>
                </a:solidFill>
              </a:rPr>
              <a:t>pre-training</a:t>
            </a:r>
            <a:endParaRPr sz="1300">
              <a:solidFill>
                <a:schemeClr val="dk1"/>
              </a:solidFill>
            </a:endParaRPr>
          </a:p>
        </p:txBody>
      </p:sp>
      <p:sp>
        <p:nvSpPr>
          <p:cNvPr id="82" name="Google Shape;82;g33a2e1f7aaa_0_99"/>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2400"/>
              <a:buFont typeface="Arial"/>
              <a:buNone/>
            </a:pPr>
            <a:r>
              <a:t/>
            </a:r>
            <a:endParaRPr sz="2400"/>
          </a:p>
          <a:p>
            <a:pPr indent="0" lvl="0" marL="0" rtl="0" algn="ctr">
              <a:spcBef>
                <a:spcPts val="0"/>
              </a:spcBef>
              <a:spcAft>
                <a:spcPts val="0"/>
              </a:spcAft>
              <a:buClr>
                <a:schemeClr val="lt1"/>
              </a:buClr>
              <a:buSzPts val="2400"/>
              <a:buFont typeface="Arial"/>
              <a:buNone/>
            </a:pPr>
            <a:r>
              <a:rPr lang="en-US" sz="2400"/>
              <a:t>Background and Motivation Cont’d.</a:t>
            </a:r>
            <a:endParaRPr sz="2400"/>
          </a:p>
          <a:p>
            <a:pPr indent="0" lvl="0" marL="0" rtl="0" algn="ctr">
              <a:lnSpc>
                <a:spcPct val="90000"/>
              </a:lnSpc>
              <a:spcBef>
                <a:spcPts val="0"/>
              </a:spcBef>
              <a:spcAft>
                <a:spcPts val="0"/>
              </a:spcAft>
              <a:buClr>
                <a:schemeClr val="lt1"/>
              </a:buClr>
              <a:buSzPts val="2400"/>
              <a:buFont typeface="Arial"/>
              <a:buNone/>
            </a:pPr>
            <a:r>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33ab0a6f645_0_7"/>
          <p:cNvSpPr txBox="1"/>
          <p:nvPr>
            <p:ph idx="1" type="body"/>
          </p:nvPr>
        </p:nvSpPr>
        <p:spPr>
          <a:xfrm>
            <a:off x="0" y="835269"/>
            <a:ext cx="9144000" cy="41067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1200"/>
              </a:spcBef>
              <a:spcAft>
                <a:spcPts val="1200"/>
              </a:spcAft>
              <a:buNone/>
            </a:pPr>
            <a:r>
              <a:rPr lang="en-US" sz="2000"/>
              <a:t> </a:t>
            </a:r>
            <a:endParaRPr sz="2000"/>
          </a:p>
        </p:txBody>
      </p:sp>
      <p:pic>
        <p:nvPicPr>
          <p:cNvPr id="89" name="Google Shape;89;g33ab0a6f645_0_7"/>
          <p:cNvPicPr preferRelativeResize="0"/>
          <p:nvPr/>
        </p:nvPicPr>
        <p:blipFill>
          <a:blip r:embed="rId3">
            <a:alphaModFix/>
          </a:blip>
          <a:stretch>
            <a:fillRect/>
          </a:stretch>
        </p:blipFill>
        <p:spPr>
          <a:xfrm>
            <a:off x="379675" y="1213638"/>
            <a:ext cx="8308449" cy="2716225"/>
          </a:xfrm>
          <a:prstGeom prst="rect">
            <a:avLst/>
          </a:prstGeom>
          <a:noFill/>
          <a:ln>
            <a:noFill/>
          </a:ln>
        </p:spPr>
      </p:pic>
      <p:sp>
        <p:nvSpPr>
          <p:cNvPr id="90" name="Google Shape;90;g33ab0a6f645_0_7"/>
          <p:cNvSpPr txBox="1"/>
          <p:nvPr/>
        </p:nvSpPr>
        <p:spPr>
          <a:xfrm>
            <a:off x="379675" y="3974825"/>
            <a:ext cx="8308500" cy="500100"/>
          </a:xfrm>
          <a:prstGeom prst="rect">
            <a:avLst/>
          </a:prstGeom>
          <a:noFill/>
          <a:ln>
            <a:noFill/>
          </a:ln>
        </p:spPr>
        <p:txBody>
          <a:bodyPr anchorCtr="0" anchor="t" bIns="91425" lIns="0" spcFirstLastPara="1" rIns="0" wrap="square" tIns="91425">
            <a:noAutofit/>
          </a:bodyPr>
          <a:lstStyle/>
          <a:p>
            <a:pPr indent="0" lvl="0" marL="0" marR="61057" rtl="0" algn="l">
              <a:lnSpc>
                <a:spcPct val="100000"/>
              </a:lnSpc>
              <a:spcBef>
                <a:spcPts val="0"/>
              </a:spcBef>
              <a:spcAft>
                <a:spcPts val="0"/>
              </a:spcAft>
              <a:buNone/>
            </a:pPr>
            <a:r>
              <a:rPr i="1" lang="en-US" sz="1000">
                <a:solidFill>
                  <a:schemeClr val="dk1"/>
                </a:solidFill>
                <a:latin typeface="Calibri"/>
                <a:ea typeface="Calibri"/>
                <a:cs typeface="Calibri"/>
                <a:sym typeface="Calibri"/>
              </a:rPr>
              <a:t>Note. </a:t>
            </a:r>
            <a:r>
              <a:rPr lang="en-US" sz="1000">
                <a:solidFill>
                  <a:schemeClr val="dk1"/>
                </a:solidFill>
                <a:latin typeface="Calibri"/>
                <a:ea typeface="Calibri"/>
                <a:cs typeface="Calibri"/>
                <a:sym typeface="Calibri"/>
              </a:rPr>
              <a:t> This diagram illustrates the structure of the CNN architecture. Diagram generated using </a:t>
            </a:r>
            <a:r>
              <a:rPr i="1" lang="en-US" sz="1000">
                <a:solidFill>
                  <a:schemeClr val="dk1"/>
                </a:solidFill>
                <a:latin typeface="Calibri"/>
                <a:ea typeface="Calibri"/>
                <a:cs typeface="Calibri"/>
                <a:sym typeface="Calibri"/>
              </a:rPr>
              <a:t>NN-SVG</a:t>
            </a:r>
            <a:r>
              <a:rPr lang="en-US" sz="1000">
                <a:solidFill>
                  <a:schemeClr val="dk1"/>
                </a:solidFill>
                <a:latin typeface="Calibri"/>
                <a:ea typeface="Calibri"/>
                <a:cs typeface="Calibri"/>
                <a:sym typeface="Calibri"/>
              </a:rPr>
              <a:t> (Lenail, n.d.) and modified to include additional neural network layers.</a:t>
            </a:r>
            <a:endParaRPr sz="1000">
              <a:solidFill>
                <a:schemeClr val="dk1"/>
              </a:solidFill>
            </a:endParaRPr>
          </a:p>
        </p:txBody>
      </p:sp>
      <p:sp>
        <p:nvSpPr>
          <p:cNvPr id="91" name="Google Shape;91;g33ab0a6f645_0_7"/>
          <p:cNvSpPr txBox="1"/>
          <p:nvPr>
            <p:ph type="title"/>
          </p:nvPr>
        </p:nvSpPr>
        <p:spPr>
          <a:xfrm>
            <a:off x="1148309" y="201658"/>
            <a:ext cx="6847500" cy="457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2000"/>
              <a:buFont typeface="Arial"/>
              <a:buNone/>
            </a:pPr>
            <a:r>
              <a:rPr lang="en-US" sz="2400"/>
              <a:t>Methodological Improvements Cont’d.</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2_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2016-08-03T17:54:22Z</dcterms:created>
  <dc:creator>Microsoft Office User</dc:creator>
</cp:coreProperties>
</file>